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85" autoAdjust="0"/>
    <p:restoredTop sz="95401" autoAdjust="0"/>
  </p:normalViewPr>
  <p:slideViewPr>
    <p:cSldViewPr>
      <p:cViewPr>
        <p:scale>
          <a:sx n="100" d="100"/>
          <a:sy n="100" d="100"/>
        </p:scale>
        <p:origin x="2154" y="-9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phael Victor" userId="2f90f72538c25a20" providerId="LiveId" clId="{E59A174C-8150-41A6-A1CC-C429B1D915C1}"/>
    <pc:docChg chg="custSel modSld">
      <pc:chgData name="Raphael Victor" userId="2f90f72538c25a20" providerId="LiveId" clId="{E59A174C-8150-41A6-A1CC-C429B1D915C1}" dt="2021-09-25T17:56:07.004" v="1" actId="478"/>
      <pc:docMkLst>
        <pc:docMk/>
      </pc:docMkLst>
      <pc:sldChg chg="delSp modSp mod">
        <pc:chgData name="Raphael Victor" userId="2f90f72538c25a20" providerId="LiveId" clId="{E59A174C-8150-41A6-A1CC-C429B1D915C1}" dt="2021-09-25T17:56:07.004" v="1" actId="478"/>
        <pc:sldMkLst>
          <pc:docMk/>
          <pc:sldMk cId="0" sldId="256"/>
        </pc:sldMkLst>
        <pc:graphicFrameChg chg="del modGraphic">
          <ac:chgData name="Raphael Victor" userId="2f90f72538c25a20" providerId="LiveId" clId="{E59A174C-8150-41A6-A1CC-C429B1D915C1}" dt="2021-09-25T17:56:07.004" v="1" actId="478"/>
          <ac:graphicFrameMkLst>
            <pc:docMk/>
            <pc:sldMk cId="0" sldId="256"/>
            <ac:graphicFrameMk id="1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23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1944" y="626363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532" y="123444"/>
                </a:lnTo>
                <a:lnTo>
                  <a:pt x="65532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3" name="object 3"/>
          <p:cNvSpPr/>
          <p:nvPr/>
        </p:nvSpPr>
        <p:spPr>
          <a:xfrm>
            <a:off x="925372" y="626363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40" h="123825">
                <a:moveTo>
                  <a:pt x="0" y="123444"/>
                </a:moveTo>
                <a:lnTo>
                  <a:pt x="65531" y="123444"/>
                </a:lnTo>
                <a:lnTo>
                  <a:pt x="65531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4" name="object 4"/>
          <p:cNvSpPr/>
          <p:nvPr/>
        </p:nvSpPr>
        <p:spPr>
          <a:xfrm>
            <a:off x="990904" y="626363"/>
            <a:ext cx="701040" cy="123825"/>
          </a:xfrm>
          <a:custGeom>
            <a:avLst/>
            <a:gdLst/>
            <a:ahLst/>
            <a:cxnLst/>
            <a:rect l="l" t="t" r="r" b="b"/>
            <a:pathLst>
              <a:path w="701039" h="123825">
                <a:moveTo>
                  <a:pt x="0" y="123444"/>
                </a:moveTo>
                <a:lnTo>
                  <a:pt x="701039" y="123444"/>
                </a:lnTo>
                <a:lnTo>
                  <a:pt x="701039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5" name="object 5"/>
          <p:cNvSpPr/>
          <p:nvPr/>
        </p:nvSpPr>
        <p:spPr>
          <a:xfrm>
            <a:off x="5655309" y="626363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455" y="123444"/>
                </a:lnTo>
                <a:lnTo>
                  <a:pt x="65455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6" name="object 6"/>
          <p:cNvSpPr/>
          <p:nvPr/>
        </p:nvSpPr>
        <p:spPr>
          <a:xfrm>
            <a:off x="4697857" y="626363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912" y="123444"/>
                </a:lnTo>
                <a:lnTo>
                  <a:pt x="65912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7" name="object 7"/>
          <p:cNvSpPr/>
          <p:nvPr/>
        </p:nvSpPr>
        <p:spPr>
          <a:xfrm>
            <a:off x="4763770" y="626363"/>
            <a:ext cx="891540" cy="123825"/>
          </a:xfrm>
          <a:custGeom>
            <a:avLst/>
            <a:gdLst/>
            <a:ahLst/>
            <a:cxnLst/>
            <a:rect l="l" t="t" r="r" b="b"/>
            <a:pathLst>
              <a:path w="891539" h="123825">
                <a:moveTo>
                  <a:pt x="0" y="123444"/>
                </a:moveTo>
                <a:lnTo>
                  <a:pt x="891539" y="123444"/>
                </a:lnTo>
                <a:lnTo>
                  <a:pt x="891539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8" name="object 8"/>
          <p:cNvSpPr/>
          <p:nvPr/>
        </p:nvSpPr>
        <p:spPr>
          <a:xfrm>
            <a:off x="919276" y="62331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9" name="object 9"/>
          <p:cNvSpPr/>
          <p:nvPr/>
        </p:nvSpPr>
        <p:spPr>
          <a:xfrm>
            <a:off x="919276" y="62331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6">
            <a:solidFill>
              <a:srgbClr val="000000"/>
            </a:solidFill>
            <a:prstDash val="dash"/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0" name="object 10"/>
          <p:cNvSpPr/>
          <p:nvPr/>
        </p:nvSpPr>
        <p:spPr>
          <a:xfrm>
            <a:off x="1691944" y="757427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532" y="123444"/>
                </a:lnTo>
                <a:lnTo>
                  <a:pt x="65532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1" name="object 11"/>
          <p:cNvSpPr/>
          <p:nvPr/>
        </p:nvSpPr>
        <p:spPr>
          <a:xfrm>
            <a:off x="925372" y="757427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40" h="123825">
                <a:moveTo>
                  <a:pt x="0" y="123444"/>
                </a:moveTo>
                <a:lnTo>
                  <a:pt x="65531" y="123444"/>
                </a:lnTo>
                <a:lnTo>
                  <a:pt x="65531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2" name="object 12"/>
          <p:cNvSpPr/>
          <p:nvPr/>
        </p:nvSpPr>
        <p:spPr>
          <a:xfrm>
            <a:off x="990904" y="757427"/>
            <a:ext cx="701040" cy="123825"/>
          </a:xfrm>
          <a:custGeom>
            <a:avLst/>
            <a:gdLst/>
            <a:ahLst/>
            <a:cxnLst/>
            <a:rect l="l" t="t" r="r" b="b"/>
            <a:pathLst>
              <a:path w="701039" h="123825">
                <a:moveTo>
                  <a:pt x="0" y="123444"/>
                </a:moveTo>
                <a:lnTo>
                  <a:pt x="701039" y="123444"/>
                </a:lnTo>
                <a:lnTo>
                  <a:pt x="701039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3" name="object 13"/>
          <p:cNvSpPr/>
          <p:nvPr/>
        </p:nvSpPr>
        <p:spPr>
          <a:xfrm>
            <a:off x="5655309" y="757427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455" y="123444"/>
                </a:lnTo>
                <a:lnTo>
                  <a:pt x="65455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4" name="object 14"/>
          <p:cNvSpPr/>
          <p:nvPr/>
        </p:nvSpPr>
        <p:spPr>
          <a:xfrm>
            <a:off x="4697857" y="757427"/>
            <a:ext cx="66040" cy="123825"/>
          </a:xfrm>
          <a:custGeom>
            <a:avLst/>
            <a:gdLst/>
            <a:ahLst/>
            <a:cxnLst/>
            <a:rect l="l" t="t" r="r" b="b"/>
            <a:pathLst>
              <a:path w="66039" h="123825">
                <a:moveTo>
                  <a:pt x="0" y="123444"/>
                </a:moveTo>
                <a:lnTo>
                  <a:pt x="65912" y="123444"/>
                </a:lnTo>
                <a:lnTo>
                  <a:pt x="65912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5" name="object 15"/>
          <p:cNvSpPr/>
          <p:nvPr/>
        </p:nvSpPr>
        <p:spPr>
          <a:xfrm>
            <a:off x="4763770" y="757427"/>
            <a:ext cx="891540" cy="123825"/>
          </a:xfrm>
          <a:custGeom>
            <a:avLst/>
            <a:gdLst/>
            <a:ahLst/>
            <a:cxnLst/>
            <a:rect l="l" t="t" r="r" b="b"/>
            <a:pathLst>
              <a:path w="891539" h="123825">
                <a:moveTo>
                  <a:pt x="0" y="123444"/>
                </a:moveTo>
                <a:lnTo>
                  <a:pt x="891539" y="123444"/>
                </a:lnTo>
                <a:lnTo>
                  <a:pt x="891539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6" name="object 16"/>
          <p:cNvSpPr txBox="1"/>
          <p:nvPr/>
        </p:nvSpPr>
        <p:spPr>
          <a:xfrm>
            <a:off x="0" y="0"/>
            <a:ext cx="7553325" cy="25904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990600">
              <a:lnSpc>
                <a:spcPct val="100000"/>
              </a:lnSpc>
              <a:tabLst>
                <a:tab pos="1828800" algn="l"/>
                <a:tab pos="4763135" algn="l"/>
                <a:tab pos="5843905" algn="r"/>
              </a:tabLst>
              <a:defRPr sz="800">
                <a:latin typeface="Calibri"/>
                <a:cs typeface="Calibri"/>
              </a:defRPr>
            </a:pPr>
            <a:r>
              <a:rPr lang="pt-BR" dirty="0"/>
              <a:t>Título:	</a:t>
            </a:r>
            <a:r>
              <a:rPr lang="pt-BR" i="1" dirty="0"/>
              <a:t>Grupo HR 006-PO - Versão de aquisição de talentos</a:t>
            </a:r>
            <a:r>
              <a:rPr lang="pt-BR" dirty="0"/>
              <a:t>:</a:t>
            </a:r>
            <a:r>
              <a:rPr lang="pt-BR" i="1" dirty="0"/>
              <a:t> 	2</a:t>
            </a:r>
            <a:endParaRPr lang="pt-BR" sz="800" dirty="0">
              <a:latin typeface="Calibri"/>
              <a:cs typeface="Calibri"/>
            </a:endParaRPr>
          </a:p>
          <a:p>
            <a:pPr marL="990600">
              <a:lnSpc>
                <a:spcPct val="100000"/>
              </a:lnSpc>
              <a:spcBef>
                <a:spcPts val="70"/>
              </a:spcBef>
              <a:tabLst>
                <a:tab pos="1828800" algn="l"/>
                <a:tab pos="4763135" algn="l"/>
                <a:tab pos="5791835" algn="l"/>
              </a:tabLst>
              <a:defRPr sz="800">
                <a:latin typeface="Calibri"/>
                <a:cs typeface="Calibri"/>
              </a:defRPr>
            </a:pPr>
            <a:r>
              <a:rPr lang="pt-BR" dirty="0"/>
              <a:t>Número do código:	Grupo HR 006-PO 	Data da versão:	 julho de 2020</a:t>
            </a:r>
            <a:endParaRPr lang="pt-BR" sz="8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39851" y="8206740"/>
            <a:ext cx="4572000" cy="55053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5080" indent="-12700" algn="ctr">
              <a:lnSpc>
                <a:spcPct val="101099"/>
              </a:lnSpc>
              <a:defRPr sz="1800" b="1">
                <a:latin typeface="Calibri"/>
                <a:cs typeface="Calibri"/>
              </a:defRPr>
            </a:pPr>
            <a:r>
              <a:rPr lang="pt-BR" dirty="0"/>
              <a:t>POLÍTICA DE AQUISIÇÃO DE TALENTOS DO BUREAU VERITAS</a:t>
            </a:r>
            <a:endParaRPr lang="pt-BR" sz="18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7553325" cy="7705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20" name="object 20"/>
          <p:cNvSpPr/>
          <p:nvPr/>
        </p:nvSpPr>
        <p:spPr>
          <a:xfrm>
            <a:off x="6541134" y="10098023"/>
            <a:ext cx="607059" cy="594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21" name="object 21"/>
          <p:cNvSpPr txBox="1"/>
          <p:nvPr/>
        </p:nvSpPr>
        <p:spPr>
          <a:xfrm>
            <a:off x="462786" y="9724211"/>
            <a:ext cx="3925063" cy="38472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400" b="1">
                <a:latin typeface="Calibri"/>
                <a:cs typeface="Calibri"/>
              </a:defRPr>
            </a:pPr>
            <a:r>
              <a:rPr lang="pt-BR" dirty="0"/>
              <a:t>Grupo HR 006-PO - Aquisição de Talento</a:t>
            </a:r>
            <a:endParaRPr lang="pt-BR"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defRPr sz="1100" b="1">
                <a:latin typeface="Calibri"/>
                <a:cs typeface="Calibri"/>
              </a:defRPr>
            </a:pPr>
            <a:r>
              <a:rPr lang="pt-BR" dirty="0"/>
              <a:t>Julho de 2020</a:t>
            </a:r>
            <a:endParaRPr lang="pt-BR"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49450" y="1607184"/>
            <a:ext cx="3505200" cy="3077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algn="ctr">
              <a:lnSpc>
                <a:spcPct val="100000"/>
              </a:lnSpc>
              <a:defRPr sz="2000" b="1">
                <a:latin typeface="Calibri"/>
                <a:cs typeface="Calibri"/>
              </a:defRPr>
            </a:pPr>
            <a:r>
              <a:rPr lang="pt-BR" dirty="0"/>
              <a:t>Política de Aquisição de Talentos</a:t>
            </a:r>
            <a:endParaRPr lang="pt-BR"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764" y="2203449"/>
            <a:ext cx="5788660" cy="800834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697865" indent="-456565" algn="just">
              <a:lnSpc>
                <a:spcPct val="100000"/>
              </a:lnSpc>
              <a:buFont typeface="Calibri"/>
              <a:buAutoNum type="romanUcPeriod"/>
              <a:tabLst>
                <a:tab pos="698500" algn="l"/>
              </a:tabLst>
              <a:defRPr sz="1100" b="1">
                <a:latin typeface="Calibri"/>
                <a:cs typeface="Calibri"/>
              </a:defRPr>
            </a:pPr>
            <a:r>
              <a:rPr lang="pt-BR" dirty="0"/>
              <a:t>OBJETIVO</a:t>
            </a:r>
            <a:endParaRPr lang="pt-BR" sz="11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8"/>
              </a:spcBef>
              <a:buFont typeface="Calibri"/>
              <a:buAutoNum type="romanUcPeriod"/>
            </a:pPr>
            <a:endParaRPr lang="pt-BR" sz="1150" dirty="0">
              <a:latin typeface="Times New Roman"/>
              <a:cs typeface="Times New Roman"/>
            </a:endParaRPr>
          </a:p>
          <a:p>
            <a:pPr marL="12700" marR="59690" algn="just">
              <a:lnSpc>
                <a:spcPct val="101899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Esta Política de Aquisição de Talentos do Grupo visa garantir que nossa estratégia e processos de aquisição de talentos estejam alinhados com os nossos Absolutos, Valores e Expectativa de Liderança do Grupo, nossas outras Políticas do Grupo e, ao mesmo tempo, atendendo aos regulamentos locais. Esta política também descreve como nossa abordagem à aquisição de talentos se alinha e apoia a aplicação da Política de Inclusão e do Código de Ética do Grupo, ao mesmo tempo em que mostra seu compromisso em garantir justiça, diversidade, igualdade e igualdade de oportunidades no emprego.</a:t>
            </a:r>
          </a:p>
          <a:p>
            <a:pPr algn="just">
              <a:lnSpc>
                <a:spcPct val="100000"/>
              </a:lnSpc>
              <a:spcBef>
                <a:spcPts val="24"/>
              </a:spcBef>
            </a:pPr>
            <a:endParaRPr lang="pt-BR" sz="11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6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O Bureau Veritas busca incluir uma diversidade de candidatos em qualquer busca ou recrutamento, o que é uma forma fundamental de alcançar uma força de trabalho diversificada e um capacitador crítico de desempenho empresarial, inovação e bem-estar em seu local de trabalho. Esta política também nos ajuda a alcançar nossa ambição de fomentar uma cultura inclusiva na qual os talentos podem ser eles próprios, sentir um sentimento de pertencimento ao Bureau Veritas e prosperar, pois “todos podem ser um talento” com base no desempenho e em comportamentos alinhados aos nossos Valores.</a:t>
            </a: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lang="pt-BR" sz="1150" dirty="0">
              <a:latin typeface="Times New Roman"/>
              <a:cs typeface="Times New Roman"/>
            </a:endParaRPr>
          </a:p>
          <a:p>
            <a:pPr marL="697865" indent="-456565" algn="just">
              <a:lnSpc>
                <a:spcPct val="100000"/>
              </a:lnSpc>
              <a:buFont typeface="Calibri"/>
              <a:buAutoNum type="romanUcPeriod" startAt="2"/>
              <a:tabLst>
                <a:tab pos="698500" algn="l"/>
              </a:tabLst>
              <a:defRPr sz="1100" b="1">
                <a:latin typeface="Calibri"/>
                <a:cs typeface="Calibri"/>
              </a:defRPr>
            </a:pPr>
            <a:r>
              <a:rPr lang="pt-BR" dirty="0"/>
              <a:t>ESCOPO</a:t>
            </a:r>
            <a:endParaRPr lang="pt-BR" sz="11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1"/>
              </a:spcBef>
              <a:buFont typeface="Calibri"/>
              <a:buAutoNum type="romanUcPeriod" startAt="2"/>
            </a:pPr>
            <a:endParaRPr lang="pt-BR" sz="1150" dirty="0">
              <a:latin typeface="Times New Roman"/>
              <a:cs typeface="Times New Roman"/>
            </a:endParaRPr>
          </a:p>
          <a:p>
            <a:pPr marL="12700" marR="340995" algn="just">
              <a:lnSpc>
                <a:spcPct val="1018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Esta política se aplica à aquisição de talentos para atender a todas as necessidades de recrutamento, incluindo para cargos permanentes, atribuições de prazo fixo e (sub) contratados por meio de agentes terceirizados. Abrange todas as atividades que fazem parte do processo de recrutamento, avaliação e seleção.</a:t>
            </a:r>
            <a:endParaRPr lang="pt-BR" sz="11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7"/>
              </a:spcBef>
            </a:pPr>
            <a:endParaRPr lang="pt-BR" sz="1150" dirty="0">
              <a:latin typeface="Times New Roman"/>
              <a:cs typeface="Times New Roman"/>
            </a:endParaRPr>
          </a:p>
          <a:p>
            <a:pPr marL="12700" marR="95885" algn="just">
              <a:lnSpc>
                <a:spcPct val="101499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Esta política para todo o Grupo exige que os Grupos Operacionais a cumpram em seus processos de aquisição de talentos locais. Como os grupos operacionais estão mais bem posicionados para compreender e responder ao ambiente regulatório e cultural local, os processos locais devem refleti-los ao mesmo tempo que cumprem esta política.</a:t>
            </a: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lang="pt-BR" sz="1150" dirty="0">
              <a:latin typeface="Times New Roman"/>
              <a:cs typeface="Times New Roman"/>
            </a:endParaRPr>
          </a:p>
          <a:p>
            <a:pPr marL="697865" indent="-456565" algn="just">
              <a:lnSpc>
                <a:spcPct val="100000"/>
              </a:lnSpc>
              <a:buFont typeface="Calibri"/>
              <a:buAutoNum type="romanUcPeriod" startAt="3"/>
              <a:tabLst>
                <a:tab pos="698500" algn="l"/>
              </a:tabLst>
              <a:defRPr sz="1100" b="1">
                <a:latin typeface="Calibri"/>
                <a:cs typeface="Calibri"/>
              </a:defRPr>
            </a:pPr>
            <a:r>
              <a:rPr lang="pt-BR" dirty="0"/>
              <a:t>COMPROMISSOS</a:t>
            </a:r>
            <a:endParaRPr lang="pt-BR" sz="11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4"/>
              </a:spcBef>
            </a:pPr>
            <a:endParaRPr lang="pt-BR" sz="1200" dirty="0">
              <a:latin typeface="Times New Roman"/>
              <a:cs typeface="Times New Roman"/>
            </a:endParaRPr>
          </a:p>
          <a:p>
            <a:pPr marL="469265" marR="219710" indent="-227965" algn="just">
              <a:lnSpc>
                <a:spcPct val="101800"/>
              </a:lnSpc>
              <a:buFont typeface="Symbol"/>
              <a:buChar char=""/>
              <a:tabLst>
                <a:tab pos="4699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As decisões de recrutamento e seleção baseiam-se exclusivamente nas habilidades e experiência exigidas para as respectivas funções.</a:t>
            </a:r>
          </a:p>
          <a:p>
            <a:pPr algn="just">
              <a:lnSpc>
                <a:spcPct val="100000"/>
              </a:lnSpc>
              <a:spcBef>
                <a:spcPts val="12"/>
              </a:spcBef>
              <a:buFont typeface="Symbol"/>
              <a:buChar char=""/>
            </a:pPr>
            <a:endParaRPr lang="pt-BR" sz="1200" dirty="0">
              <a:latin typeface="Times New Roman"/>
              <a:cs typeface="Times New Roman"/>
            </a:endParaRPr>
          </a:p>
          <a:p>
            <a:pPr marL="469265" marR="314325" indent="-227965" algn="just">
              <a:lnSpc>
                <a:spcPct val="101800"/>
              </a:lnSpc>
              <a:buFont typeface="Symbol"/>
              <a:buChar char=""/>
              <a:tabLst>
                <a:tab pos="4699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Qualquer pesquisa ou recrutamento visa incluir uma diversidade de candidatos e visa alcançar uma melhor igualdade de gênero.</a:t>
            </a:r>
          </a:p>
          <a:p>
            <a:pPr algn="just">
              <a:lnSpc>
                <a:spcPct val="100000"/>
              </a:lnSpc>
              <a:spcBef>
                <a:spcPts val="51"/>
              </a:spcBef>
              <a:buFont typeface="Symbol"/>
              <a:buChar char=""/>
            </a:pPr>
            <a:endParaRPr lang="pt-BR" sz="1200" dirty="0">
              <a:latin typeface="Times New Roman"/>
              <a:cs typeface="Times New Roman"/>
            </a:endParaRPr>
          </a:p>
          <a:p>
            <a:pPr marL="469265" indent="-227965" algn="just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Uma avaliação em relação aos nossos Valores BV faz parte do processo de seleção para todos os candidatos.</a:t>
            </a:r>
            <a:endParaRPr lang="pt-BR" sz="11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6"/>
              </a:spcBef>
              <a:buFont typeface="Symbol"/>
              <a:buChar char=""/>
            </a:pPr>
            <a:endParaRPr lang="pt-BR" sz="1200" dirty="0">
              <a:latin typeface="Times New Roman"/>
              <a:cs typeface="Times New Roman"/>
            </a:endParaRPr>
          </a:p>
          <a:p>
            <a:pPr marL="469265" marR="272415" indent="-227965" algn="just">
              <a:lnSpc>
                <a:spcPct val="100899"/>
              </a:lnSpc>
              <a:buFont typeface="Symbol"/>
              <a:buChar char=""/>
              <a:tabLst>
                <a:tab pos="4699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Uma avaliação em relação às nossas Expectativas de Liderança faz parte do processo de seleção de todos os candidatos para funções gerenciais.</a:t>
            </a:r>
          </a:p>
          <a:p>
            <a:pPr algn="just">
              <a:lnSpc>
                <a:spcPct val="100000"/>
              </a:lnSpc>
              <a:spcBef>
                <a:spcPts val="24"/>
              </a:spcBef>
              <a:buFont typeface="Symbol"/>
              <a:buChar char=""/>
            </a:pPr>
            <a:endParaRPr lang="pt-BR" sz="1200" dirty="0">
              <a:latin typeface="Times New Roman"/>
              <a:cs typeface="Times New Roman"/>
            </a:endParaRPr>
          </a:p>
          <a:p>
            <a:pPr marL="469265" marR="332740" indent="-227965" algn="just">
              <a:lnSpc>
                <a:spcPct val="101800"/>
              </a:lnSpc>
              <a:buFont typeface="Symbol"/>
              <a:buChar char=""/>
              <a:tabLst>
                <a:tab pos="4699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É proibida a discriminação, assédio ou qualquer outro comportamento ou tratamento ilegal, desrespeitoso, injusto ou impróprio.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9276" y="620267"/>
          <a:ext cx="5716218" cy="260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54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Título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Grupo HR 006-PO - </a:t>
                      </a:r>
                      <a:r>
                        <a:rPr dirty="0" err="1"/>
                        <a:t>Aquisição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Talento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Versão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2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/>
                        <a:t>Código </a:t>
                      </a:r>
                      <a:r>
                        <a:rPr dirty="0" err="1"/>
                        <a:t>número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Grupo HR 006-PO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/>
                        <a:t>Data de </a:t>
                      </a:r>
                      <a:r>
                        <a:rPr dirty="0" err="1"/>
                        <a:t>Versão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Julho</a:t>
                      </a:r>
                      <a:r>
                        <a:rPr dirty="0"/>
                        <a:t> de 2020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5364" y="1580896"/>
            <a:ext cx="5509260" cy="481266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40665" marR="187960" indent="-227965" algn="just">
              <a:lnSpc>
                <a:spcPct val="101400"/>
              </a:lnSpc>
              <a:buFont typeface="Symbol"/>
              <a:buChar char=""/>
              <a:tabLst>
                <a:tab pos="2413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Todas as vagas são postadas internamente e a preferência é dada a candidatos internos (a postagem externa também pode ocorrer simultaneamente, se for considerado necessário). Exceções para postagem interna podem se aplicar a:</a:t>
            </a:r>
          </a:p>
          <a:p>
            <a:pPr algn="just"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lang="pt-BR" sz="1150" dirty="0">
              <a:latin typeface="Times New Roman"/>
              <a:cs typeface="Times New Roman"/>
            </a:endParaRPr>
          </a:p>
          <a:p>
            <a:pPr marL="697865" lvl="1" indent="-228600" algn="just">
              <a:lnSpc>
                <a:spcPct val="100000"/>
              </a:lnSpc>
              <a:buFont typeface="Courier New"/>
              <a:buChar char="o"/>
              <a:tabLst>
                <a:tab pos="6985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Posições da banda I e II</a:t>
            </a:r>
          </a:p>
          <a:p>
            <a:pPr marL="697865" lvl="1" indent="-228600" algn="just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6985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Funções confidenciais</a:t>
            </a:r>
          </a:p>
          <a:p>
            <a:pPr marL="697865" lvl="1" indent="-228600" algn="just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6985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Contratos de curto prazo</a:t>
            </a:r>
          </a:p>
          <a:p>
            <a:pPr marL="697865" lvl="1" indent="-228600" algn="just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85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Funções críticas de negócios</a:t>
            </a:r>
          </a:p>
          <a:p>
            <a:pPr lvl="1" algn="just">
              <a:lnSpc>
                <a:spcPct val="100000"/>
              </a:lnSpc>
              <a:spcBef>
                <a:spcPts val="9"/>
              </a:spcBef>
              <a:buFont typeface="Courier New"/>
              <a:buChar char="o"/>
            </a:pPr>
            <a:endParaRPr lang="pt-BR" sz="1200" dirty="0">
              <a:latin typeface="Times New Roman"/>
              <a:cs typeface="Times New Roman"/>
            </a:endParaRPr>
          </a:p>
          <a:p>
            <a:pPr marL="240665" marR="410845" indent="-227965" algn="just">
              <a:lnSpc>
                <a:spcPct val="102000"/>
              </a:lnSpc>
              <a:buFont typeface="Symbol"/>
              <a:buChar char=""/>
              <a:tabLst>
                <a:tab pos="2413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Os dados dos candidatos externos são tratados de forma confidencial. A confidencialidade é protegida interna e externamente.</a:t>
            </a:r>
          </a:p>
          <a:p>
            <a:pPr algn="just">
              <a:lnSpc>
                <a:spcPct val="100000"/>
              </a:lnSpc>
              <a:spcBef>
                <a:spcPts val="26"/>
              </a:spcBef>
              <a:buFont typeface="Symbol"/>
              <a:buChar char=""/>
            </a:pPr>
            <a:endParaRPr lang="pt-BR" sz="1200" dirty="0">
              <a:latin typeface="Times New Roman"/>
              <a:cs typeface="Times New Roman"/>
            </a:endParaRPr>
          </a:p>
          <a:p>
            <a:pPr marL="240665" marR="5080" indent="-227965" algn="just">
              <a:lnSpc>
                <a:spcPct val="101600"/>
              </a:lnSpc>
              <a:buFont typeface="Symbol"/>
              <a:buChar char=""/>
              <a:tabLst>
                <a:tab pos="2413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O Bureau Veritas garantirá que o recrutamento e a seleção de funcionários sejam conduzidos de maneira profissional, oportuna e responsiva. Todos os candidatos devem ser tratados de forma justa, equitativa e eficiente, com respeito e cortesia, com o objetivo de garantir que a experiência do candidato seja positiva, independentemente do resultado, e que a marca empregadora do Grupo seja protegida e valorizada - o que inclui, conforme o caso, discutir com candidatos do Grupo:</a:t>
            </a:r>
          </a:p>
          <a:p>
            <a:pPr algn="just"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lang="pt-BR" sz="1150" dirty="0">
              <a:latin typeface="Times New Roman"/>
              <a:cs typeface="Times New Roman"/>
            </a:endParaRPr>
          </a:p>
          <a:p>
            <a:pPr marL="697865" lvl="1" indent="-228600" algn="just">
              <a:lnSpc>
                <a:spcPct val="100000"/>
              </a:lnSpc>
              <a:buFont typeface="Courier New"/>
              <a:buChar char="o"/>
              <a:tabLst>
                <a:tab pos="6985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visão, missão, Absolutos da BV, Valores, Expectativas de Liderança e Código de Ética</a:t>
            </a:r>
          </a:p>
          <a:p>
            <a:pPr marL="697865" lvl="1" indent="-228600" algn="just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85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compromisso com a responsabilidade social corporativa e respectivas prioridades</a:t>
            </a:r>
          </a:p>
          <a:p>
            <a:pPr marL="697865" lvl="1" indent="-228600" algn="just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85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oportunidades de desenvolvimento de talentos, aprendizagem e carreira</a:t>
            </a:r>
          </a:p>
          <a:p>
            <a:pPr lvl="1" algn="just">
              <a:lnSpc>
                <a:spcPct val="100000"/>
              </a:lnSpc>
              <a:spcBef>
                <a:spcPts val="33"/>
              </a:spcBef>
              <a:buFont typeface="Courier New"/>
              <a:buChar char="o"/>
            </a:pPr>
            <a:endParaRPr lang="pt-BR" sz="1200" dirty="0">
              <a:latin typeface="Times New Roman"/>
              <a:cs typeface="Times New Roman"/>
            </a:endParaRPr>
          </a:p>
          <a:p>
            <a:pPr marL="240665" marR="20320" indent="-227965" algn="just">
              <a:lnSpc>
                <a:spcPct val="101099"/>
              </a:lnSpc>
              <a:buFont typeface="Symbol"/>
              <a:buChar char=""/>
              <a:tabLst>
                <a:tab pos="2413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Além do gerente de contratação, os profissionais de RH entrevistam todos os candidatos para cargos na Banda IV e superiores.</a:t>
            </a:r>
          </a:p>
          <a:p>
            <a:pPr algn="just">
              <a:lnSpc>
                <a:spcPct val="100000"/>
              </a:lnSpc>
              <a:spcBef>
                <a:spcPts val="24"/>
              </a:spcBef>
              <a:buFont typeface="Symbol"/>
              <a:buChar char=""/>
            </a:pPr>
            <a:endParaRPr lang="pt-BR" sz="1200" dirty="0">
              <a:latin typeface="Times New Roman"/>
              <a:cs typeface="Times New Roman"/>
            </a:endParaRPr>
          </a:p>
          <a:p>
            <a:pPr marL="240665" marR="317500" indent="-227965" algn="just">
              <a:lnSpc>
                <a:spcPct val="101800"/>
              </a:lnSpc>
              <a:buFont typeface="Symbol"/>
              <a:buChar char=""/>
              <a:tabLst>
                <a:tab pos="241300" algn="l"/>
              </a:tabLst>
              <a:defRPr sz="1100">
                <a:latin typeface="Calibri"/>
                <a:cs typeface="Calibri"/>
              </a:defRPr>
            </a:pPr>
            <a:r>
              <a:rPr lang="pt-BR" dirty="0"/>
              <a:t>Os candidatos a funções de Band II a Band EC também são entrevistados por um profissional de RH apropriado do Grupo de RH.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9276" y="620267"/>
          <a:ext cx="5716218" cy="260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54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Título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Grupo HR 006-PO - </a:t>
                      </a:r>
                      <a:r>
                        <a:rPr dirty="0" err="1"/>
                        <a:t>Aquisição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Talento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Versão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2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/>
                        <a:t>Código </a:t>
                      </a:r>
                      <a:r>
                        <a:rPr dirty="0" err="1"/>
                        <a:t>número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Grupo HR 006-PO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/>
                        <a:t>Data de </a:t>
                      </a:r>
                      <a:r>
                        <a:rPr dirty="0" err="1"/>
                        <a:t>Versão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Julho</a:t>
                      </a:r>
                      <a:r>
                        <a:rPr dirty="0"/>
                        <a:t> de 2020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4A3A3F05E8FEA4380E53D553C51BB8D" ma:contentTypeVersion="13" ma:contentTypeDescription="Crie um novo documento." ma:contentTypeScope="" ma:versionID="5ebc699f8fc1175bbc3ce44003042e22">
  <xsd:schema xmlns:xsd="http://www.w3.org/2001/XMLSchema" xmlns:xs="http://www.w3.org/2001/XMLSchema" xmlns:p="http://schemas.microsoft.com/office/2006/metadata/properties" xmlns:ns2="0ecd2f69-ebe0-4b07-9c37-48d185506621" xmlns:ns3="e9abf372-03ef-4224-8747-f009b1a8a24f" targetNamespace="http://schemas.microsoft.com/office/2006/metadata/properties" ma:root="true" ma:fieldsID="6e6f36cb8f4847cb6cdeafdcc0284cb2" ns2:_="" ns3:_="">
    <xsd:import namespace="0ecd2f69-ebe0-4b07-9c37-48d185506621"/>
    <xsd:import namespace="e9abf372-03ef-4224-8747-f009b1a8a2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d2f69-ebe0-4b07-9c37-48d1855066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abf372-03ef-4224-8747-f009b1a8a24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AFB3AC-B7C4-4419-AE8B-90461B3BB54C}"/>
</file>

<file path=customXml/itemProps2.xml><?xml version="1.0" encoding="utf-8"?>
<ds:datastoreItem xmlns:ds="http://schemas.openxmlformats.org/officeDocument/2006/customXml" ds:itemID="{BDB696FE-5792-4188-A986-1CDD8BB1F2C0}"/>
</file>

<file path=customXml/itemProps3.xml><?xml version="1.0" encoding="utf-8"?>
<ds:datastoreItem xmlns:ds="http://schemas.openxmlformats.org/officeDocument/2006/customXml" ds:itemID="{FA42544C-A2CA-4F37-AF7A-AFC8D4FF140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752</Words>
  <Application>Microsoft Office PowerPoint</Application>
  <PresentationFormat>Personalizar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Calibri</vt:lpstr>
      <vt:lpstr>Courier New</vt:lpstr>
      <vt:lpstr>Symbol</vt:lpstr>
      <vt:lpstr>Times New Roman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John DRISCOLL</dc:creator>
  <cp:lastModifiedBy>Claudia Leite</cp:lastModifiedBy>
  <cp:revision>5</cp:revision>
  <dcterms:created xsi:type="dcterms:W3CDTF">2021-09-25T14:55:31Z</dcterms:created>
  <dcterms:modified xsi:type="dcterms:W3CDTF">2021-09-28T17:41:30Z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2020-07-03T00:00:00Z</vt:filetime>
  </property>
  <property fmtid="{D5CDD505-2E9C-101B-9397-08002B2CF9AE}" pid="3" name="LastSaved">
    <vt:filetime>2021-09-25T00:00:00Z</vt:filetime>
  </property>
  <property fmtid="{D5CDD505-2E9C-101B-9397-08002B2CF9AE}" pid="4" name="ContentTypeId">
    <vt:lpwstr>0x010100B4A3A3F05E8FEA4380E53D553C51BB8D</vt:lpwstr>
  </property>
</Properties>
</file>