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385" autoAdjust="0"/>
    <p:restoredTop sz="94660"/>
  </p:normalViewPr>
  <p:slideViewPr>
    <p:cSldViewPr>
      <p:cViewPr>
        <p:scale>
          <a:sx n="100" d="100"/>
          <a:sy n="100" d="100"/>
        </p:scale>
        <p:origin x="215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phael Victor" userId="2f90f72538c25a20" providerId="LiveId" clId="{A1CD76B8-D992-4030-A1FF-041755992680}"/>
    <pc:docChg chg="undo custSel modSld">
      <pc:chgData name="Raphael Victor" userId="2f90f72538c25a20" providerId="LiveId" clId="{A1CD76B8-D992-4030-A1FF-041755992680}" dt="2021-09-25T17:54:00.590" v="2" actId="1076"/>
      <pc:docMkLst>
        <pc:docMk/>
      </pc:docMkLst>
      <pc:sldChg chg="delSp modSp mod">
        <pc:chgData name="Raphael Victor" userId="2f90f72538c25a20" providerId="LiveId" clId="{A1CD76B8-D992-4030-A1FF-041755992680}" dt="2021-09-25T17:54:00.590" v="2" actId="1076"/>
        <pc:sldMkLst>
          <pc:docMk/>
          <pc:sldMk cId="0" sldId="256"/>
        </pc:sldMkLst>
        <pc:spChg chg="mod">
          <ac:chgData name="Raphael Victor" userId="2f90f72538c25a20" providerId="LiveId" clId="{A1CD76B8-D992-4030-A1FF-041755992680}" dt="2021-09-25T17:54:00.590" v="2" actId="1076"/>
          <ac:spMkLst>
            <pc:docMk/>
            <pc:sldMk cId="0" sldId="256"/>
            <ac:spMk id="5" creationId="{00000000-0000-0000-0000-000000000000}"/>
          </ac:spMkLst>
        </pc:spChg>
        <pc:graphicFrameChg chg="del">
          <ac:chgData name="Raphael Victor" userId="2f90f72538c25a20" providerId="LiveId" clId="{A1CD76B8-D992-4030-A1FF-041755992680}" dt="2021-09-25T17:53:58.956" v="0" actId="478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027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91944" y="626363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532" y="123444"/>
                </a:lnTo>
                <a:lnTo>
                  <a:pt x="65532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925372" y="626363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40" h="123825">
                <a:moveTo>
                  <a:pt x="0" y="123444"/>
                </a:moveTo>
                <a:lnTo>
                  <a:pt x="65531" y="123444"/>
                </a:lnTo>
                <a:lnTo>
                  <a:pt x="65531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990904" y="626363"/>
            <a:ext cx="701040" cy="123825"/>
          </a:xfrm>
          <a:custGeom>
            <a:avLst/>
            <a:gdLst/>
            <a:ahLst/>
            <a:cxnLst/>
            <a:rect l="l" t="t" r="r" b="b"/>
            <a:pathLst>
              <a:path w="701039" h="123825">
                <a:moveTo>
                  <a:pt x="0" y="123444"/>
                </a:moveTo>
                <a:lnTo>
                  <a:pt x="701039" y="123444"/>
                </a:lnTo>
                <a:lnTo>
                  <a:pt x="701039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5655309" y="626363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455" y="123444"/>
                </a:lnTo>
                <a:lnTo>
                  <a:pt x="65455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4697857" y="626363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912" y="123444"/>
                </a:lnTo>
                <a:lnTo>
                  <a:pt x="65912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4763770" y="626363"/>
            <a:ext cx="891540" cy="123825"/>
          </a:xfrm>
          <a:custGeom>
            <a:avLst/>
            <a:gdLst/>
            <a:ahLst/>
            <a:cxnLst/>
            <a:rect l="l" t="t" r="r" b="b"/>
            <a:pathLst>
              <a:path w="891539" h="123825">
                <a:moveTo>
                  <a:pt x="0" y="123444"/>
                </a:moveTo>
                <a:lnTo>
                  <a:pt x="891539" y="123444"/>
                </a:lnTo>
                <a:lnTo>
                  <a:pt x="891539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919276" y="62331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919276" y="62331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k object 24"/>
          <p:cNvSpPr/>
          <p:nvPr/>
        </p:nvSpPr>
        <p:spPr>
          <a:xfrm>
            <a:off x="1691944" y="757427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532" y="123444"/>
                </a:lnTo>
                <a:lnTo>
                  <a:pt x="65532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k object 25"/>
          <p:cNvSpPr/>
          <p:nvPr/>
        </p:nvSpPr>
        <p:spPr>
          <a:xfrm>
            <a:off x="925372" y="757427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40" h="123825">
                <a:moveTo>
                  <a:pt x="0" y="123444"/>
                </a:moveTo>
                <a:lnTo>
                  <a:pt x="65531" y="123444"/>
                </a:lnTo>
                <a:lnTo>
                  <a:pt x="65531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k object 26"/>
          <p:cNvSpPr/>
          <p:nvPr/>
        </p:nvSpPr>
        <p:spPr>
          <a:xfrm>
            <a:off x="990904" y="757427"/>
            <a:ext cx="701040" cy="123825"/>
          </a:xfrm>
          <a:custGeom>
            <a:avLst/>
            <a:gdLst/>
            <a:ahLst/>
            <a:cxnLst/>
            <a:rect l="l" t="t" r="r" b="b"/>
            <a:pathLst>
              <a:path w="701039" h="123825">
                <a:moveTo>
                  <a:pt x="0" y="123444"/>
                </a:moveTo>
                <a:lnTo>
                  <a:pt x="701039" y="123444"/>
                </a:lnTo>
                <a:lnTo>
                  <a:pt x="701039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bk object 27"/>
          <p:cNvSpPr/>
          <p:nvPr/>
        </p:nvSpPr>
        <p:spPr>
          <a:xfrm>
            <a:off x="5655309" y="757427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455" y="123444"/>
                </a:lnTo>
                <a:lnTo>
                  <a:pt x="65455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bk object 28"/>
          <p:cNvSpPr/>
          <p:nvPr/>
        </p:nvSpPr>
        <p:spPr>
          <a:xfrm>
            <a:off x="4697857" y="757427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912" y="123444"/>
                </a:lnTo>
                <a:lnTo>
                  <a:pt x="65912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k object 29"/>
          <p:cNvSpPr/>
          <p:nvPr/>
        </p:nvSpPr>
        <p:spPr>
          <a:xfrm>
            <a:off x="4763770" y="757427"/>
            <a:ext cx="891540" cy="123825"/>
          </a:xfrm>
          <a:custGeom>
            <a:avLst/>
            <a:gdLst/>
            <a:ahLst/>
            <a:cxnLst/>
            <a:rect l="l" t="t" r="r" b="b"/>
            <a:pathLst>
              <a:path w="891539" h="123825">
                <a:moveTo>
                  <a:pt x="0" y="123444"/>
                </a:moveTo>
                <a:lnTo>
                  <a:pt x="891539" y="123444"/>
                </a:lnTo>
                <a:lnTo>
                  <a:pt x="891539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7553325" cy="25904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990600">
              <a:lnSpc>
                <a:spcPct val="100000"/>
              </a:lnSpc>
              <a:tabLst>
                <a:tab pos="1828800" algn="l"/>
                <a:tab pos="4763135" algn="l"/>
                <a:tab pos="5843905" algn="r"/>
              </a:tabLst>
              <a:defRPr sz="800">
                <a:latin typeface="Calibri"/>
                <a:cs typeface="Calibri"/>
              </a:defRPr>
            </a:pPr>
            <a:r>
              <a:rPr lang="pt-BR" dirty="0"/>
              <a:t>Título:	</a:t>
            </a:r>
            <a:r>
              <a:rPr lang="pt-BR" i="1" dirty="0"/>
              <a:t>Grupo HR 008-PO - Versão de Representação do Funcionário</a:t>
            </a:r>
            <a:r>
              <a:rPr lang="pt-BR" dirty="0"/>
              <a:t>:</a:t>
            </a:r>
            <a:r>
              <a:rPr lang="pt-BR" i="1" dirty="0"/>
              <a:t> 	1</a:t>
            </a:r>
            <a:endParaRPr lang="pt-BR" sz="800" dirty="0">
              <a:latin typeface="Calibri"/>
              <a:cs typeface="Calibri"/>
            </a:endParaRPr>
          </a:p>
          <a:p>
            <a:pPr marL="990600">
              <a:lnSpc>
                <a:spcPct val="100000"/>
              </a:lnSpc>
              <a:spcBef>
                <a:spcPts val="70"/>
              </a:spcBef>
              <a:tabLst>
                <a:tab pos="1828800" algn="l"/>
                <a:tab pos="4763135" algn="l"/>
                <a:tab pos="5791835" algn="l"/>
              </a:tabLst>
              <a:defRPr sz="800">
                <a:latin typeface="Calibri"/>
                <a:cs typeface="Calibri"/>
              </a:defRPr>
            </a:pPr>
            <a:r>
              <a:rPr lang="pt-BR" dirty="0"/>
              <a:t>Número do código:	</a:t>
            </a:r>
            <a:r>
              <a:rPr lang="pt-BR" i="1" dirty="0"/>
              <a:t>Grupo HR 008-PO	 Data</a:t>
            </a:r>
            <a:r>
              <a:rPr lang="pt-BR" dirty="0"/>
              <a:t>da versão:	</a:t>
            </a:r>
            <a:r>
              <a:rPr lang="pt-BR" i="1" dirty="0"/>
              <a:t>julho de 2020</a:t>
            </a:r>
            <a:endParaRPr lang="pt-BR" sz="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4642" y="8206740"/>
            <a:ext cx="3886835" cy="83099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905" algn="ctr">
              <a:lnSpc>
                <a:spcPct val="100000"/>
              </a:lnSpc>
              <a:defRPr sz="1800" b="1">
                <a:latin typeface="Calibri"/>
                <a:cs typeface="Calibri"/>
              </a:defRPr>
            </a:pPr>
            <a:r>
              <a:rPr lang="pt-BR" dirty="0"/>
              <a:t>BUREAU VERITAS</a:t>
            </a:r>
            <a:endParaRPr lang="pt-BR"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  <a:defRPr sz="1800" b="1">
                <a:latin typeface="Calibri"/>
                <a:cs typeface="Calibri"/>
              </a:defRPr>
            </a:pPr>
            <a:r>
              <a:rPr lang="pt-BR" dirty="0"/>
              <a:t>POLÍTICA DE REPRESENTAÇÃO DE FUNCIONÁRIOS</a:t>
            </a:r>
            <a:endParaRPr lang="pt-BR"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7553325" cy="7705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6" name="object 6"/>
          <p:cNvSpPr/>
          <p:nvPr/>
        </p:nvSpPr>
        <p:spPr>
          <a:xfrm>
            <a:off x="6577965" y="9622408"/>
            <a:ext cx="607059" cy="7607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7" name="object 7"/>
          <p:cNvSpPr txBox="1"/>
          <p:nvPr/>
        </p:nvSpPr>
        <p:spPr>
          <a:xfrm>
            <a:off x="462786" y="9724211"/>
            <a:ext cx="4001263" cy="38472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400" b="1">
                <a:latin typeface="Calibri"/>
                <a:cs typeface="Calibri"/>
              </a:defRPr>
            </a:pPr>
            <a:r>
              <a:rPr lang="pt-BR" dirty="0"/>
              <a:t>Grupo HR 008-PO - Representação de Funcionários</a:t>
            </a:r>
            <a:endParaRPr lang="pt-BR"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defRPr sz="1100" b="1">
                <a:latin typeface="Calibri"/>
                <a:cs typeface="Calibri"/>
              </a:defRPr>
            </a:pPr>
            <a:r>
              <a:rPr lang="pt-BR" dirty="0"/>
              <a:t>Julho de 2020</a:t>
            </a:r>
            <a:endParaRPr lang="pt-BR"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63650" y="1607184"/>
            <a:ext cx="5029200" cy="3077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2000" b="1">
                <a:latin typeface="Calibri"/>
                <a:cs typeface="Calibri"/>
              </a:defRPr>
            </a:pPr>
            <a:r>
              <a:rPr lang="pt-BR" dirty="0"/>
              <a:t>Política de Representação de Funcionários</a:t>
            </a:r>
            <a:endParaRPr lang="pt-BR"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764" y="2208021"/>
            <a:ext cx="5789295" cy="751846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algn="just">
              <a:lnSpc>
                <a:spcPct val="100000"/>
              </a:lnSpc>
              <a:defRPr sz="1200" b="1">
                <a:solidFill>
                  <a:srgbClr val="C00000"/>
                </a:solidFill>
                <a:latin typeface="Calibri"/>
                <a:cs typeface="Calibri"/>
              </a:defRPr>
            </a:pPr>
            <a:r>
              <a:rPr lang="pt-BR" dirty="0"/>
              <a:t>Introdução e Escopo</a:t>
            </a:r>
            <a:endParaRPr lang="pt-BR" sz="1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6"/>
              </a:spcBef>
            </a:pPr>
            <a:endParaRPr lang="pt-BR" sz="1150" dirty="0">
              <a:latin typeface="Times New Roman"/>
              <a:cs typeface="Times New Roman"/>
            </a:endParaRPr>
          </a:p>
          <a:p>
            <a:pPr marL="12700" marR="27940" algn="just">
              <a:lnSpc>
                <a:spcPct val="101600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O Bureau Veritas incentiva a comunicação aberta e honesta em todos os seus locais de trabalho. O grupo busca criar um ambiente onde os funcionários sejam motivados a falar com os gerentes sobre suas ideias, preocupações ou problemas e a trabalhar colaborativamente para lidar com eles. O Grupo também reconhece que os funcionários podem desejar ser representados ao lidar com tais ideias, preocupações ou questões e respeita tais escolhas.</a:t>
            </a:r>
            <a:endParaRPr lang="pt-BR" sz="11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48"/>
              </a:spcBef>
            </a:pPr>
            <a:endParaRPr lang="pt-BR" sz="11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Esta política cobre todos os funcionários do Bureau Veritas em todas as localidades do mundo.</a:t>
            </a:r>
          </a:p>
          <a:p>
            <a:pPr algn="just">
              <a:lnSpc>
                <a:spcPct val="100000"/>
              </a:lnSpc>
            </a:pPr>
            <a:endParaRPr lang="pt-BR" sz="11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22"/>
              </a:spcBef>
            </a:pPr>
            <a:endParaRPr lang="pt-BR" sz="13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defRPr sz="1200" b="1">
                <a:solidFill>
                  <a:srgbClr val="C00000"/>
                </a:solidFill>
                <a:latin typeface="Calibri"/>
                <a:cs typeface="Calibri"/>
              </a:defRPr>
            </a:pPr>
            <a:r>
              <a:rPr lang="pt-BR" dirty="0"/>
              <a:t>Compromissos</a:t>
            </a:r>
            <a:endParaRPr lang="pt-BR" sz="1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lang="pt-BR" sz="1200" dirty="0">
              <a:latin typeface="Times New Roman"/>
              <a:cs typeface="Times New Roman"/>
            </a:endParaRPr>
          </a:p>
          <a:p>
            <a:pPr marL="469265" marR="59690" indent="-227965" algn="just">
              <a:lnSpc>
                <a:spcPct val="101499"/>
              </a:lnSpc>
              <a:buFont typeface="Symbol"/>
              <a:buChar char=""/>
              <a:tabLst>
                <a:tab pos="4699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O Bureau Veritas respeita a liberdade de associação e o direito à negociação coletiva, o direito de todos os funcionários de formar ou aderir a sindicatos e de negociar coletivamente, de acordo com as leis locais. O Grupo garante, assim, o exercício efetivo dos direitos sindicais no local de trabalho.</a:t>
            </a:r>
          </a:p>
          <a:p>
            <a:pPr algn="just">
              <a:lnSpc>
                <a:spcPct val="100000"/>
              </a:lnSpc>
              <a:spcBef>
                <a:spcPts val="23"/>
              </a:spcBef>
              <a:buFont typeface="Symbol"/>
              <a:buChar char=""/>
            </a:pPr>
            <a:endParaRPr lang="pt-BR" sz="1200" dirty="0">
              <a:latin typeface="Times New Roman"/>
              <a:cs typeface="Times New Roman"/>
            </a:endParaRPr>
          </a:p>
          <a:p>
            <a:pPr marL="469265" marR="240665" indent="-227965" algn="just">
              <a:lnSpc>
                <a:spcPct val="101899"/>
              </a:lnSpc>
              <a:buFont typeface="Symbol"/>
              <a:buChar char=""/>
              <a:tabLst>
                <a:tab pos="4699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O Bureau Veritas se esforça para cumprir e promover a Declaração da Organização Internacional do Trabalho (OIT) sobre os Princípios e Direitos Fundamentais no Trabalho, e suas convenções fundamentais, em todos os países onde opera o Bureau Veritas. As convenções fundamentais da OIT cobrem vários tópicos, incluindo:</a:t>
            </a:r>
          </a:p>
          <a:p>
            <a:pPr algn="just">
              <a:lnSpc>
                <a:spcPct val="100000"/>
              </a:lnSpc>
              <a:spcBef>
                <a:spcPts val="33"/>
              </a:spcBef>
              <a:buFont typeface="Symbol"/>
              <a:buChar char=""/>
            </a:pPr>
            <a:endParaRPr lang="pt-BR" sz="1150" dirty="0">
              <a:latin typeface="Times New Roman"/>
              <a:cs typeface="Times New Roman"/>
            </a:endParaRPr>
          </a:p>
          <a:p>
            <a:pPr marL="926465" marR="483870" lvl="1" indent="-228600" algn="just">
              <a:lnSpc>
                <a:spcPct val="100899"/>
              </a:lnSpc>
              <a:buFont typeface="Courier New"/>
              <a:buChar char="o"/>
              <a:tabLst>
                <a:tab pos="9271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“Convenção sobre Liberdade de Associação e Proteção do Direito de Organização, (ILOC87)” e</a:t>
            </a:r>
          </a:p>
          <a:p>
            <a:pPr marL="926465" lvl="1" indent="-228600" algn="just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9271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a “Convenção sobre o Direito de Organização e Negociação Coletiva (OIT C98)”.</a:t>
            </a:r>
          </a:p>
          <a:p>
            <a:pPr lvl="1" algn="just">
              <a:lnSpc>
                <a:spcPct val="100000"/>
              </a:lnSpc>
              <a:spcBef>
                <a:spcPts val="24"/>
              </a:spcBef>
              <a:buFont typeface="Courier New"/>
              <a:buChar char="o"/>
            </a:pPr>
            <a:endParaRPr lang="pt-BR" sz="1200" dirty="0">
              <a:latin typeface="Times New Roman"/>
              <a:cs typeface="Times New Roman"/>
            </a:endParaRPr>
          </a:p>
          <a:p>
            <a:pPr marL="469265" marR="27940" indent="-227965" algn="just">
              <a:lnSpc>
                <a:spcPct val="101800"/>
              </a:lnSpc>
              <a:buFont typeface="Symbol"/>
              <a:buChar char=""/>
              <a:tabLst>
                <a:tab pos="4699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O Grupo aplica uma política não discriminatória em relação à filiação sindical e à atividade em áreas como emprego, promoção, transferência e despedimento. Isto também se aplica aos representantes dos trabalhadores através da conformidade do Grupo com a convenção da OIT: “Respeito e proteção do representante dos trabalhadores (OIT C135)”.</a:t>
            </a:r>
          </a:p>
          <a:p>
            <a:pPr algn="just"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lang="pt-BR" sz="1200" dirty="0">
              <a:latin typeface="Times New Roman"/>
              <a:cs typeface="Times New Roman"/>
            </a:endParaRPr>
          </a:p>
          <a:p>
            <a:pPr marL="469265" marR="5080" indent="-227965" algn="just">
              <a:lnSpc>
                <a:spcPct val="101699"/>
              </a:lnSpc>
              <a:buFont typeface="Symbol"/>
              <a:buChar char=""/>
              <a:tabLst>
                <a:tab pos="4699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O Bureau Veritas visa informar os funcionários e/ou seus representantes o mais cedo possível sobre quaisquer reorganizações. Além disso, são firmados acordos em algumas situações com representantes dos colaboradores para apoiar o desenvolvimento de competências. Por exemplo, na França, uma negociação anual do </a:t>
            </a:r>
            <a:r>
              <a:rPr lang="pt-BR" i="1" dirty="0"/>
              <a:t>Gestion des Emplois et Parcours professionel </a:t>
            </a:r>
            <a:r>
              <a:rPr lang="pt-BR" dirty="0"/>
              <a:t>está planejada para 2020, a fim de chegar a um acordo com os representantes dos funcionários sobre o desenvolvimento de competências. Esta abordagem proativa para o desenvolvimento do funcionário é reforçada pela avaliação dos funcionários a cada ano por meio do MyPerformance@BV e MyDevelopment@BV. Envolve a compreensão das habilidades necessárias para os requisitos de negócios atuais e futuros e a implementação de planos para desenvolvê-los, ao mesmo tempo que se alinha às aspirações de carreira pessoal dos funcionários.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9276" y="620267"/>
          <a:ext cx="5716218" cy="260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54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Título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Grupo HR 008-PO - </a:t>
                      </a:r>
                      <a:r>
                        <a:rPr dirty="0" err="1"/>
                        <a:t>Representação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Funcionários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Versão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1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6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/>
                        <a:t>Código </a:t>
                      </a:r>
                      <a:r>
                        <a:rPr dirty="0" err="1"/>
                        <a:t>número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Grupo HR 008-PO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/>
                        <a:t>Data de </a:t>
                      </a:r>
                      <a:r>
                        <a:rPr dirty="0" err="1"/>
                        <a:t>Versão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Julho</a:t>
                      </a:r>
                      <a:r>
                        <a:rPr dirty="0"/>
                        <a:t> de 2020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4A3A3F05E8FEA4380E53D553C51BB8D" ma:contentTypeVersion="13" ma:contentTypeDescription="Crie um novo documento." ma:contentTypeScope="" ma:versionID="5ebc699f8fc1175bbc3ce44003042e22">
  <xsd:schema xmlns:xsd="http://www.w3.org/2001/XMLSchema" xmlns:xs="http://www.w3.org/2001/XMLSchema" xmlns:p="http://schemas.microsoft.com/office/2006/metadata/properties" xmlns:ns2="0ecd2f69-ebe0-4b07-9c37-48d185506621" xmlns:ns3="e9abf372-03ef-4224-8747-f009b1a8a24f" targetNamespace="http://schemas.microsoft.com/office/2006/metadata/properties" ma:root="true" ma:fieldsID="6e6f36cb8f4847cb6cdeafdcc0284cb2" ns2:_="" ns3:_="">
    <xsd:import namespace="0ecd2f69-ebe0-4b07-9c37-48d185506621"/>
    <xsd:import namespace="e9abf372-03ef-4224-8747-f009b1a8a2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d2f69-ebe0-4b07-9c37-48d1855066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abf372-03ef-4224-8747-f009b1a8a24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BC703A-AAE3-4C28-AE33-0F66C199ECB6}"/>
</file>

<file path=customXml/itemProps2.xml><?xml version="1.0" encoding="utf-8"?>
<ds:datastoreItem xmlns:ds="http://schemas.openxmlformats.org/officeDocument/2006/customXml" ds:itemID="{01F501E8-BBFB-4F5B-89BC-33C0216BE263}"/>
</file>

<file path=customXml/itemProps3.xml><?xml version="1.0" encoding="utf-8"?>
<ds:datastoreItem xmlns:ds="http://schemas.openxmlformats.org/officeDocument/2006/customXml" ds:itemID="{1B9511DF-D992-48F7-84A4-E73DC28C373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515</Words>
  <Application>Microsoft Office PowerPoint</Application>
  <PresentationFormat>Personalizar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Calibri</vt:lpstr>
      <vt:lpstr>Courier New</vt:lpstr>
      <vt:lpstr>Symbol</vt:lpstr>
      <vt:lpstr>Times New Roman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John DRISCOLL</dc:creator>
  <cp:lastModifiedBy>Claudia Leite</cp:lastModifiedBy>
  <cp:revision>5</cp:revision>
  <dcterms:created xsi:type="dcterms:W3CDTF">2021-09-25T14:48:26Z</dcterms:created>
  <dcterms:modified xsi:type="dcterms:W3CDTF">2021-09-28T18:11:25Z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2020-07-03T00:00:00Z</vt:filetime>
  </property>
  <property fmtid="{D5CDD505-2E9C-101B-9397-08002B2CF9AE}" pid="3" name="LastSaved">
    <vt:filetime>2021-09-25T00:00:00Z</vt:filetime>
  </property>
  <property fmtid="{D5CDD505-2E9C-101B-9397-08002B2CF9AE}" pid="4" name="ContentTypeId">
    <vt:lpwstr>0x010100B4A3A3F05E8FEA4380E53D553C51BB8D</vt:lpwstr>
  </property>
</Properties>
</file>