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6500" cy="10699750"/>
  <p:notesSz cx="7556500" cy="106997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385" autoAdjust="0"/>
    <p:restoredTop sz="95401" autoAdjust="0"/>
  </p:normalViewPr>
  <p:slideViewPr>
    <p:cSldViewPr>
      <p:cViewPr>
        <p:scale>
          <a:sx n="90" d="100"/>
          <a:sy n="90" d="100"/>
        </p:scale>
        <p:origin x="66" y="-10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phael Victor" userId="2f90f72538c25a20" providerId="LiveId" clId="{C6106F78-C685-4072-A6D0-CF8439BFA9BB}"/>
    <pc:docChg chg="undo custSel modSld">
      <pc:chgData name="Raphael Victor" userId="2f90f72538c25a20" providerId="LiveId" clId="{C6106F78-C685-4072-A6D0-CF8439BFA9BB}" dt="2021-09-25T17:59:02.240" v="23" actId="1076"/>
      <pc:docMkLst>
        <pc:docMk/>
      </pc:docMkLst>
      <pc:sldChg chg="modSp mod">
        <pc:chgData name="Raphael Victor" userId="2f90f72538c25a20" providerId="LiveId" clId="{C6106F78-C685-4072-A6D0-CF8439BFA9BB}" dt="2021-09-25T17:57:35.587" v="2" actId="207"/>
        <pc:sldMkLst>
          <pc:docMk/>
          <pc:sldMk cId="0" sldId="256"/>
        </pc:sldMkLst>
        <pc:spChg chg="mod">
          <ac:chgData name="Raphael Victor" userId="2f90f72538c25a20" providerId="LiveId" clId="{C6106F78-C685-4072-A6D0-CF8439BFA9BB}" dt="2021-09-25T17:57:35.587" v="2" actId="207"/>
          <ac:spMkLst>
            <pc:docMk/>
            <pc:sldMk cId="0" sldId="256"/>
            <ac:spMk id="10" creationId="{00000000-0000-0000-0000-000000000000}"/>
          </ac:spMkLst>
        </pc:spChg>
      </pc:sldChg>
      <pc:sldChg chg="modSp mod">
        <pc:chgData name="Raphael Victor" userId="2f90f72538c25a20" providerId="LiveId" clId="{C6106F78-C685-4072-A6D0-CF8439BFA9BB}" dt="2021-09-25T17:58:57.125" v="22" actId="207"/>
        <pc:sldMkLst>
          <pc:docMk/>
          <pc:sldMk cId="0" sldId="257"/>
        </pc:sldMkLst>
        <pc:spChg chg="mod">
          <ac:chgData name="Raphael Victor" userId="2f90f72538c25a20" providerId="LiveId" clId="{C6106F78-C685-4072-A6D0-CF8439BFA9BB}" dt="2021-09-25T17:58:32.829" v="19" actId="3626"/>
          <ac:spMkLst>
            <pc:docMk/>
            <pc:sldMk cId="0" sldId="257"/>
            <ac:spMk id="4" creationId="{00000000-0000-0000-0000-000000000000}"/>
          </ac:spMkLst>
        </pc:spChg>
        <pc:spChg chg="mod">
          <ac:chgData name="Raphael Victor" userId="2f90f72538c25a20" providerId="LiveId" clId="{C6106F78-C685-4072-A6D0-CF8439BFA9BB}" dt="2021-09-25T17:58:26.046" v="18" actId="207"/>
          <ac:spMkLst>
            <pc:docMk/>
            <pc:sldMk cId="0" sldId="257"/>
            <ac:spMk id="5" creationId="{00000000-0000-0000-0000-000000000000}"/>
          </ac:spMkLst>
        </pc:spChg>
        <pc:spChg chg="mod">
          <ac:chgData name="Raphael Victor" userId="2f90f72538c25a20" providerId="LiveId" clId="{C6106F78-C685-4072-A6D0-CF8439BFA9BB}" dt="2021-09-25T17:58:35.667" v="20" actId="3626"/>
          <ac:spMkLst>
            <pc:docMk/>
            <pc:sldMk cId="0" sldId="257"/>
            <ac:spMk id="6" creationId="{00000000-0000-0000-0000-000000000000}"/>
          </ac:spMkLst>
        </pc:spChg>
        <pc:spChg chg="mod">
          <ac:chgData name="Raphael Victor" userId="2f90f72538c25a20" providerId="LiveId" clId="{C6106F78-C685-4072-A6D0-CF8439BFA9BB}" dt="2021-09-25T17:58:26.046" v="18" actId="207"/>
          <ac:spMkLst>
            <pc:docMk/>
            <pc:sldMk cId="0" sldId="257"/>
            <ac:spMk id="7" creationId="{00000000-0000-0000-0000-000000000000}"/>
          </ac:spMkLst>
        </pc:spChg>
        <pc:spChg chg="mod">
          <ac:chgData name="Raphael Victor" userId="2f90f72538c25a20" providerId="LiveId" clId="{C6106F78-C685-4072-A6D0-CF8439BFA9BB}" dt="2021-09-25T17:57:52.143" v="3" actId="3626"/>
          <ac:spMkLst>
            <pc:docMk/>
            <pc:sldMk cId="0" sldId="257"/>
            <ac:spMk id="8" creationId="{00000000-0000-0000-0000-000000000000}"/>
          </ac:spMkLst>
        </pc:spChg>
        <pc:spChg chg="mod">
          <ac:chgData name="Raphael Victor" userId="2f90f72538c25a20" providerId="LiveId" clId="{C6106F78-C685-4072-A6D0-CF8439BFA9BB}" dt="2021-09-25T17:58:26.046" v="18" actId="207"/>
          <ac:spMkLst>
            <pc:docMk/>
            <pc:sldMk cId="0" sldId="257"/>
            <ac:spMk id="9" creationId="{00000000-0000-0000-0000-000000000000}"/>
          </ac:spMkLst>
        </pc:spChg>
        <pc:spChg chg="mod">
          <ac:chgData name="Raphael Victor" userId="2f90f72538c25a20" providerId="LiveId" clId="{C6106F78-C685-4072-A6D0-CF8439BFA9BB}" dt="2021-09-25T17:57:56.361" v="4" actId="3626"/>
          <ac:spMkLst>
            <pc:docMk/>
            <pc:sldMk cId="0" sldId="257"/>
            <ac:spMk id="10" creationId="{00000000-0000-0000-0000-000000000000}"/>
          </ac:spMkLst>
        </pc:spChg>
        <pc:spChg chg="mod">
          <ac:chgData name="Raphael Victor" userId="2f90f72538c25a20" providerId="LiveId" clId="{C6106F78-C685-4072-A6D0-CF8439BFA9BB}" dt="2021-09-25T17:58:26.046" v="18" actId="207"/>
          <ac:spMkLst>
            <pc:docMk/>
            <pc:sldMk cId="0" sldId="257"/>
            <ac:spMk id="11" creationId="{00000000-0000-0000-0000-000000000000}"/>
          </ac:spMkLst>
        </pc:spChg>
        <pc:spChg chg="mod">
          <ac:chgData name="Raphael Victor" userId="2f90f72538c25a20" providerId="LiveId" clId="{C6106F78-C685-4072-A6D0-CF8439BFA9BB}" dt="2021-09-25T17:58:57.125" v="22" actId="207"/>
          <ac:spMkLst>
            <pc:docMk/>
            <pc:sldMk cId="0" sldId="257"/>
            <ac:spMk id="12" creationId="{00000000-0000-0000-0000-000000000000}"/>
          </ac:spMkLst>
        </pc:spChg>
      </pc:sldChg>
      <pc:sldChg chg="modSp mod">
        <pc:chgData name="Raphael Victor" userId="2f90f72538c25a20" providerId="LiveId" clId="{C6106F78-C685-4072-A6D0-CF8439BFA9BB}" dt="2021-09-25T17:59:02.240" v="23" actId="1076"/>
        <pc:sldMkLst>
          <pc:docMk/>
          <pc:sldMk cId="0" sldId="258"/>
        </pc:sldMkLst>
        <pc:spChg chg="mod">
          <ac:chgData name="Raphael Victor" userId="2f90f72538c25a20" providerId="LiveId" clId="{C6106F78-C685-4072-A6D0-CF8439BFA9BB}" dt="2021-09-25T17:59:02.240" v="23" actId="1076"/>
          <ac:spMkLst>
            <pc:docMk/>
            <pc:sldMk cId="0" sldId="258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219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r>
              <a:rPr spc="-10" dirty="0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r>
              <a:rPr spc="-10" dirty="0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r>
              <a:rPr spc="-10" dirty="0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r>
              <a:rPr spc="-10" dirty="0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r>
              <a:rPr spc="-10" dirty="0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879" y="9760584"/>
            <a:ext cx="647509" cy="6978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57472" y="9915855"/>
            <a:ext cx="234314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r>
              <a:rPr spc="-10" dirty="0"/>
              <a:t>/</a:t>
            </a:r>
            <a:r>
              <a:rPr dirty="0"/>
              <a:t>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0564" cy="87927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5694679" y="8924290"/>
            <a:ext cx="1201420" cy="13785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46784" y="9901758"/>
            <a:ext cx="440055" cy="12763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800">
                <a:latin typeface="Calibri"/>
                <a:cs typeface="Calibri"/>
              </a:defRPr>
            </a:pPr>
            <a:r>
              <a:rPr dirty="0"/>
              <a:t>PÚBLICO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4914" y="9901757"/>
            <a:ext cx="440055" cy="12763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800">
                <a:latin typeface="Calibri"/>
                <a:cs typeface="Calibri"/>
              </a:defRPr>
            </a:pPr>
            <a:r>
              <a:rPr dirty="0"/>
              <a:t>INTERNO</a:t>
            </a:r>
            <a:endParaRPr sz="800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0353" y="9306179"/>
          <a:ext cx="2322906" cy="32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1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72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defRPr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defRPr>
                      </a:pPr>
                      <a:r>
                        <a:rPr dirty="0"/>
                        <a:t>VERSÃO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4317">
                      <a:solidFill>
                        <a:srgbClr val="A6A6A6"/>
                      </a:solidFill>
                      <a:prstDash val="solid"/>
                    </a:lnL>
                    <a:lnR w="4317">
                      <a:solidFill>
                        <a:srgbClr val="A6A6A6"/>
                      </a:solidFill>
                      <a:prstDash val="solid"/>
                    </a:lnR>
                    <a:lnT w="12826">
                      <a:solidFill>
                        <a:srgbClr val="A6A6A6"/>
                      </a:solidFill>
                      <a:prstDash val="solid"/>
                    </a:lnT>
                    <a:lnB w="12826">
                      <a:solidFill>
                        <a:srgbClr val="A6A6A6"/>
                      </a:solidFill>
                      <a:prstDash val="solid"/>
                    </a:lnB>
                    <a:solidFill>
                      <a:srgbClr val="3D3B3B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defRPr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defRPr>
                      </a:pPr>
                      <a:r>
                        <a:rPr dirty="0"/>
                        <a:t>DATA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4317">
                      <a:solidFill>
                        <a:srgbClr val="A6A6A6"/>
                      </a:solidFill>
                      <a:prstDash val="solid"/>
                    </a:lnL>
                    <a:lnR w="4317">
                      <a:solidFill>
                        <a:srgbClr val="A6A6A6"/>
                      </a:solidFill>
                      <a:prstDash val="solid"/>
                    </a:lnR>
                    <a:lnT w="12826">
                      <a:solidFill>
                        <a:srgbClr val="A6A6A6"/>
                      </a:solidFill>
                      <a:prstDash val="solid"/>
                    </a:lnT>
                    <a:lnB w="12826">
                      <a:solidFill>
                        <a:srgbClr val="A6A6A6"/>
                      </a:solidFill>
                      <a:prstDash val="solid"/>
                    </a:lnB>
                    <a:solidFill>
                      <a:srgbClr val="3D3B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31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VERSÃO 01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4317">
                      <a:solidFill>
                        <a:srgbClr val="A6A6A6"/>
                      </a:solidFill>
                      <a:prstDash val="solid"/>
                    </a:lnL>
                    <a:lnR w="4317">
                      <a:solidFill>
                        <a:srgbClr val="A6A6A6"/>
                      </a:solidFill>
                      <a:prstDash val="solid"/>
                    </a:lnR>
                    <a:lnT w="12826">
                      <a:solidFill>
                        <a:srgbClr val="A6A6A6"/>
                      </a:solidFill>
                      <a:prstDash val="solid"/>
                    </a:lnT>
                    <a:lnB w="4318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30 de </a:t>
                      </a:r>
                      <a:r>
                        <a:rPr dirty="0" err="1"/>
                        <a:t>setembro</a:t>
                      </a:r>
                      <a:r>
                        <a:rPr dirty="0"/>
                        <a:t> de 2020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4317">
                      <a:solidFill>
                        <a:srgbClr val="A6A6A6"/>
                      </a:solidFill>
                      <a:prstDash val="solid"/>
                    </a:lnL>
                    <a:lnR w="4317">
                      <a:solidFill>
                        <a:srgbClr val="A6A6A6"/>
                      </a:solidFill>
                      <a:prstDash val="solid"/>
                    </a:lnR>
                    <a:lnT w="12826">
                      <a:solidFill>
                        <a:srgbClr val="A6A6A6"/>
                      </a:solidFill>
                      <a:prstDash val="solid"/>
                    </a:lnT>
                    <a:lnB w="4318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603119" y="9901757"/>
            <a:ext cx="523875" cy="12763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800">
                <a:latin typeface="Calibri"/>
                <a:cs typeface="Calibri"/>
              </a:defRPr>
            </a:pPr>
            <a:r>
              <a:rPr dirty="0"/>
              <a:t>RESTRITO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2053" y="9901758"/>
            <a:ext cx="486206" cy="12763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800">
                <a:latin typeface="Calibri"/>
                <a:cs typeface="Calibri"/>
              </a:defRPr>
            </a:pPr>
            <a:r>
              <a:rPr dirty="0"/>
              <a:t>SIGILOSO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00988" y="10055046"/>
            <a:ext cx="3025775" cy="0"/>
          </a:xfrm>
          <a:custGeom>
            <a:avLst/>
            <a:gdLst/>
            <a:ahLst/>
            <a:cxnLst/>
            <a:rect l="l" t="t" r="r" b="b"/>
            <a:pathLst>
              <a:path w="3025775">
                <a:moveTo>
                  <a:pt x="0" y="0"/>
                </a:moveTo>
                <a:lnTo>
                  <a:pt x="3025775" y="0"/>
                </a:lnTo>
              </a:path>
            </a:pathLst>
          </a:custGeom>
          <a:ln w="19557">
            <a:solidFill>
              <a:srgbClr val="A11731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888865" cy="4776470"/>
          </a:xfrm>
          <a:custGeom>
            <a:avLst/>
            <a:gdLst/>
            <a:ahLst/>
            <a:cxnLst/>
            <a:rect l="l" t="t" r="r" b="b"/>
            <a:pathLst>
              <a:path w="4888865" h="4776470">
                <a:moveTo>
                  <a:pt x="0" y="4776470"/>
                </a:moveTo>
                <a:lnTo>
                  <a:pt x="4888865" y="4776470"/>
                </a:lnTo>
                <a:lnTo>
                  <a:pt x="4888865" y="0"/>
                </a:lnTo>
                <a:lnTo>
                  <a:pt x="0" y="0"/>
                </a:lnTo>
                <a:lnTo>
                  <a:pt x="0" y="4776470"/>
                </a:lnTo>
              </a:path>
            </a:pathLst>
          </a:custGeom>
          <a:solidFill>
            <a:srgbClr val="000000">
              <a:alpha val="29020"/>
            </a:srgbClr>
          </a:solidFill>
        </p:spPr>
        <p:txBody>
          <a:bodyPr wrap="square" lIns="0" tIns="0" rIns="0" bIns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339850" y="3262572"/>
            <a:ext cx="3504183" cy="131318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 marR="5080" indent="22860">
              <a:lnSpc>
                <a:spcPts val="2530"/>
              </a:lnSpc>
              <a:defRPr sz="2200" b="1" i="1">
                <a:solidFill>
                  <a:srgbClr val="FFFFFF"/>
                </a:solidFill>
                <a:latin typeface="Arial"/>
                <a:cs typeface="Arial"/>
              </a:defRPr>
            </a:pPr>
            <a:r>
              <a:rPr dirty="0"/>
              <a:t>ESG DEVIDA DILIGÊNCIA PARA EMPRESAS ANTES DA AQUISIÇÃO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  <a:defRPr sz="1200" b="1">
                <a:solidFill>
                  <a:srgbClr val="FFFFFF"/>
                </a:solidFill>
                <a:latin typeface="Arial"/>
                <a:cs typeface="Arial"/>
              </a:defRPr>
            </a:pPr>
            <a:r>
              <a:rPr dirty="0"/>
              <a:t>GRUPO CSR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21790" y="3240404"/>
            <a:ext cx="0" cy="1350645"/>
          </a:xfrm>
          <a:custGeom>
            <a:avLst/>
            <a:gdLst/>
            <a:ahLst/>
            <a:cxnLst/>
            <a:rect l="l" t="t" r="r" b="b"/>
            <a:pathLst>
              <a:path h="1350645">
                <a:moveTo>
                  <a:pt x="0" y="0"/>
                </a:moveTo>
                <a:lnTo>
                  <a:pt x="0" y="1350517"/>
                </a:lnTo>
              </a:path>
            </a:pathLst>
          </a:custGeom>
          <a:ln w="39370">
            <a:solidFill>
              <a:srgbClr val="C00000"/>
            </a:solidFill>
          </a:ln>
        </p:spPr>
        <p:txBody>
          <a:bodyPr wrap="square" lIns="0" tIns="0" rIns="0" bIns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70172" y="10301731"/>
            <a:ext cx="221615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1100">
                <a:latin typeface="Calibri"/>
                <a:cs typeface="Calibri"/>
              </a:defRPr>
            </a:pPr>
            <a:r>
              <a:rPr lang="pt-BR" dirty="0"/>
              <a:t>1/3</a:t>
            </a:r>
            <a:endParaRPr lang="pt-BR" sz="11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6795" y="1503933"/>
            <a:ext cx="2742565" cy="82843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2400" b="1">
                <a:solidFill>
                  <a:srgbClr val="67645B"/>
                </a:solidFill>
                <a:latin typeface="Calibri"/>
                <a:cs typeface="Calibri"/>
              </a:defRPr>
            </a:pPr>
            <a:r>
              <a:rPr lang="pt-BR" dirty="0"/>
              <a:t>SÍNTESE</a:t>
            </a:r>
            <a:endParaRPr lang="pt-BR"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  <a:defRPr sz="1400" b="1">
                <a:latin typeface="Arial"/>
                <a:cs typeface="Arial"/>
              </a:defRPr>
            </a:pPr>
            <a:r>
              <a:rPr lang="pt-BR" dirty="0"/>
              <a:t>OBJETIVO E INTRODUÇÃO</a:t>
            </a:r>
            <a:endParaRPr lang="pt-BR"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72859" y="2065060"/>
            <a:ext cx="125095" cy="2154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1400" b="1">
                <a:solidFill>
                  <a:srgbClr val="800000"/>
                </a:solidFill>
                <a:latin typeface="Arial"/>
                <a:cs typeface="Arial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defRPr>
            </a:pPr>
            <a:r>
              <a:rPr lang="pt-BR" dirty="0"/>
              <a:t>2</a:t>
            </a:r>
            <a:endParaRPr lang="pt-BR" sz="1400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6794" y="2497877"/>
            <a:ext cx="1041655" cy="2154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1400" b="1">
                <a:latin typeface="Arial"/>
                <a:cs typeface="Arial"/>
              </a:defRPr>
            </a:pPr>
            <a:r>
              <a:rPr lang="pt-BR" dirty="0"/>
              <a:t>ESCOPO</a:t>
            </a:r>
            <a:endParaRPr lang="pt-BR"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72859" y="2497876"/>
            <a:ext cx="125095" cy="2154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1400" b="1">
                <a:solidFill>
                  <a:srgbClr val="800000"/>
                </a:solidFill>
                <a:latin typeface="Arial"/>
                <a:cs typeface="Arial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defRPr>
            </a:pPr>
            <a:r>
              <a:rPr lang="pt-BR" dirty="0"/>
              <a:t>2</a:t>
            </a:r>
            <a:endParaRPr lang="pt-BR" sz="1400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6794" y="2930692"/>
            <a:ext cx="3251455" cy="2154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1400" b="1">
                <a:latin typeface="Arial"/>
                <a:cs typeface="Arial"/>
              </a:defRPr>
            </a:pPr>
            <a:r>
              <a:rPr lang="pt-BR" dirty="0"/>
              <a:t>FUNÇÕES E RESPONSABILIDADES</a:t>
            </a:r>
            <a:endParaRPr lang="pt-BR"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72859" y="2930692"/>
            <a:ext cx="125095" cy="2154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1400" b="1">
                <a:solidFill>
                  <a:srgbClr val="800000"/>
                </a:solidFill>
                <a:latin typeface="Arial"/>
                <a:cs typeface="Arial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defRPr>
            </a:pPr>
            <a:r>
              <a:rPr lang="pt-BR" dirty="0"/>
              <a:t>2</a:t>
            </a:r>
            <a:endParaRPr lang="pt-BR" sz="1400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6795" y="3363889"/>
            <a:ext cx="1841500" cy="2154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1400" b="1">
                <a:latin typeface="Arial"/>
                <a:cs typeface="Arial"/>
              </a:defRPr>
            </a:pPr>
            <a:r>
              <a:rPr lang="pt-BR" dirty="0"/>
              <a:t>CSR DUE DILIGENCE</a:t>
            </a:r>
            <a:endParaRPr lang="pt-BR"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56096" y="3363889"/>
            <a:ext cx="141605" cy="329057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9209">
              <a:lnSpc>
                <a:spcPct val="100000"/>
              </a:lnSpc>
              <a:defRPr sz="1400" b="1">
                <a:solidFill>
                  <a:srgbClr val="800000"/>
                </a:solidFill>
                <a:latin typeface="Arial"/>
                <a:cs typeface="Arial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defRPr>
            </a:pPr>
            <a:r>
              <a:rPr lang="pt-BR" dirty="0"/>
              <a:t>2</a:t>
            </a:r>
            <a:endParaRPr lang="pt-BR" sz="1400" dirty="0">
              <a:solidFill>
                <a:srgbClr val="80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  <a:defRPr sz="1600" b="1" i="1">
                <a:solidFill>
                  <a:srgbClr val="800000"/>
                </a:solidFill>
                <a:latin typeface="Arial"/>
                <a:cs typeface="Arial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defRPr>
            </a:pPr>
            <a:r>
              <a:rPr lang="pt-BR" dirty="0"/>
              <a:t>2</a:t>
            </a:r>
            <a:endParaRPr lang="pt-BR" sz="1600" dirty="0">
              <a:solidFill>
                <a:srgbClr val="80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  <a:defRPr sz="1600" b="1" i="1">
                <a:solidFill>
                  <a:srgbClr val="800000"/>
                </a:solidFill>
                <a:latin typeface="Arial"/>
                <a:cs typeface="Arial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defRPr>
            </a:pPr>
            <a:r>
              <a:rPr lang="pt-BR" dirty="0"/>
              <a:t>2</a:t>
            </a:r>
            <a:endParaRPr lang="pt-BR" sz="1600" dirty="0">
              <a:solidFill>
                <a:srgbClr val="80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  <a:defRPr sz="1600" b="1" i="1">
                <a:solidFill>
                  <a:srgbClr val="800000"/>
                </a:solidFill>
                <a:latin typeface="Arial"/>
                <a:cs typeface="Arial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defRPr>
            </a:pPr>
            <a:r>
              <a:rPr lang="pt-BR" dirty="0"/>
              <a:t>2</a:t>
            </a:r>
            <a:endParaRPr lang="pt-BR" sz="1600" dirty="0">
              <a:solidFill>
                <a:srgbClr val="80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  <a:defRPr sz="1600" b="1" i="1">
                <a:solidFill>
                  <a:srgbClr val="800000"/>
                </a:solidFill>
                <a:latin typeface="Arial"/>
                <a:cs typeface="Arial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defRPr>
            </a:pPr>
            <a:r>
              <a:rPr lang="pt-BR" dirty="0"/>
              <a:t>2</a:t>
            </a:r>
            <a:endParaRPr lang="pt-BR" sz="1600" dirty="0">
              <a:solidFill>
                <a:srgbClr val="80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  <a:defRPr sz="1600" b="1" i="1">
                <a:solidFill>
                  <a:srgbClr val="800000"/>
                </a:solidFill>
                <a:latin typeface="Arial"/>
                <a:cs typeface="Arial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defRPr>
            </a:pPr>
            <a:r>
              <a:rPr lang="pt-BR" dirty="0"/>
              <a:t>2</a:t>
            </a:r>
            <a:endParaRPr lang="pt-BR" sz="1600" dirty="0">
              <a:solidFill>
                <a:srgbClr val="80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  <a:defRPr sz="1600" b="1" i="1">
                <a:solidFill>
                  <a:srgbClr val="800000"/>
                </a:solidFill>
                <a:latin typeface="Arial"/>
                <a:cs typeface="Arial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defRPr>
            </a:pPr>
            <a:r>
              <a:rPr lang="pt-BR" dirty="0"/>
              <a:t>2</a:t>
            </a:r>
            <a:endParaRPr lang="pt-BR" sz="1600" dirty="0">
              <a:solidFill>
                <a:srgbClr val="80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  <a:defRPr sz="1600" b="1" i="1">
                <a:solidFill>
                  <a:srgbClr val="800000"/>
                </a:solidFill>
                <a:latin typeface="Arial"/>
                <a:cs typeface="Arial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defRPr>
            </a:pPr>
            <a:r>
              <a:rPr lang="pt-BR" dirty="0"/>
              <a:t>3</a:t>
            </a:r>
            <a:endParaRPr lang="pt-BR" sz="1600" dirty="0">
              <a:solidFill>
                <a:srgbClr val="80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  <a:defRPr sz="1600" b="1" i="1">
                <a:solidFill>
                  <a:srgbClr val="800000"/>
                </a:solidFill>
                <a:latin typeface="Arial"/>
                <a:cs typeface="Arial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defRPr>
            </a:pPr>
            <a:r>
              <a:rPr lang="pt-BR" dirty="0"/>
              <a:t>3</a:t>
            </a:r>
            <a:endParaRPr lang="pt-BR" sz="1600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6794" y="3723606"/>
            <a:ext cx="5689855" cy="2930525"/>
          </a:xfrm>
          <a:prstGeom prst="rect">
            <a:avLst/>
          </a:prstGeom>
          <a:noFill/>
        </p:spPr>
        <p:txBody>
          <a:bodyPr vert="horz" wrap="square" lIns="0" tIns="0" rIns="0" bIns="0">
            <a:spAutoFit/>
          </a:bodyPr>
          <a:lstStyle/>
          <a:p>
            <a:pPr marL="317500" indent="-304800">
              <a:lnSpc>
                <a:spcPct val="100000"/>
              </a:lnSpc>
              <a:buClr>
                <a:srgbClr val="800000"/>
              </a:buClr>
              <a:buFont typeface="Arial"/>
              <a:buAutoNum type="arabicPeriod"/>
              <a:tabLst>
                <a:tab pos="318135" algn="l"/>
              </a:tabLst>
              <a:defRPr sz="1600" b="1" i="1">
                <a:solidFill>
                  <a:srgbClr val="800000"/>
                </a:solidFill>
                <a:latin typeface="Arial"/>
                <a:cs typeface="Arial"/>
              </a:defRPr>
            </a:pPr>
            <a:r>
              <a:rPr lang="pt-BR" dirty="0"/>
              <a:t>Sistema de Gestão CSR</a:t>
            </a:r>
            <a:endParaRPr lang="pt-BR" sz="16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1115"/>
              </a:spcBef>
              <a:buClr>
                <a:srgbClr val="800000"/>
              </a:buClr>
              <a:buFont typeface="Arial"/>
              <a:buAutoNum type="arabicPeriod"/>
              <a:tabLst>
                <a:tab pos="318135" algn="l"/>
              </a:tabLst>
              <a:defRPr sz="1600" b="1" i="1">
                <a:solidFill>
                  <a:srgbClr val="800000"/>
                </a:solidFill>
                <a:latin typeface="Arial"/>
                <a:cs typeface="Arial"/>
              </a:defRPr>
            </a:pPr>
            <a:r>
              <a:rPr lang="pt-BR" dirty="0"/>
              <a:t>Ambiente</a:t>
            </a:r>
            <a:endParaRPr lang="pt-BR" sz="16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1125"/>
              </a:spcBef>
              <a:buClr>
                <a:srgbClr val="800000"/>
              </a:buClr>
              <a:buFont typeface="Arial"/>
              <a:buAutoNum type="arabicPeriod"/>
              <a:tabLst>
                <a:tab pos="318135" algn="l"/>
              </a:tabLst>
              <a:defRPr sz="1600" b="1" i="1">
                <a:solidFill>
                  <a:srgbClr val="800000"/>
                </a:solidFill>
                <a:latin typeface="Arial"/>
                <a:cs typeface="Arial"/>
              </a:defRPr>
            </a:pPr>
            <a:r>
              <a:rPr lang="pt-BR" dirty="0"/>
              <a:t>Social</a:t>
            </a:r>
            <a:endParaRPr lang="pt-BR" sz="16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1115"/>
              </a:spcBef>
              <a:buClr>
                <a:srgbClr val="800000"/>
              </a:buClr>
              <a:buFont typeface="Arial"/>
              <a:buAutoNum type="arabicPeriod"/>
              <a:tabLst>
                <a:tab pos="318135" algn="l"/>
              </a:tabLst>
              <a:defRPr sz="1600" b="1" i="1">
                <a:solidFill>
                  <a:srgbClr val="800000"/>
                </a:solidFill>
                <a:latin typeface="Arial"/>
                <a:cs typeface="Arial"/>
              </a:defRPr>
            </a:pPr>
            <a:r>
              <a:rPr lang="pt-BR" dirty="0"/>
              <a:t>Segurança</a:t>
            </a:r>
            <a:endParaRPr lang="pt-BR" sz="16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1115"/>
              </a:spcBef>
              <a:buClr>
                <a:srgbClr val="800000"/>
              </a:buClr>
              <a:buFont typeface="Arial"/>
              <a:buAutoNum type="arabicPeriod"/>
              <a:tabLst>
                <a:tab pos="318135" algn="l"/>
              </a:tabLst>
              <a:defRPr sz="1600" b="1" i="1">
                <a:solidFill>
                  <a:srgbClr val="800000"/>
                </a:solidFill>
                <a:latin typeface="Arial"/>
                <a:cs typeface="Arial"/>
              </a:defRPr>
            </a:pPr>
            <a:r>
              <a:rPr lang="pt-BR" dirty="0"/>
              <a:t>Governança</a:t>
            </a:r>
            <a:endParaRPr lang="pt-BR" sz="16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1125"/>
              </a:spcBef>
              <a:buClr>
                <a:srgbClr val="800000"/>
              </a:buClr>
              <a:buFont typeface="Arial"/>
              <a:buAutoNum type="arabicPeriod"/>
              <a:tabLst>
                <a:tab pos="318135" algn="l"/>
              </a:tabLst>
              <a:defRPr sz="1600" b="1" i="1">
                <a:solidFill>
                  <a:srgbClr val="800000"/>
                </a:solidFill>
                <a:latin typeface="Arial"/>
                <a:cs typeface="Arial"/>
              </a:defRPr>
            </a:pPr>
            <a:r>
              <a:rPr lang="pt-BR" dirty="0"/>
              <a:t>Sistemas de Informação - Proteção de Dados</a:t>
            </a:r>
            <a:endParaRPr lang="pt-BR" sz="16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1115"/>
              </a:spcBef>
              <a:buClr>
                <a:srgbClr val="800000"/>
              </a:buClr>
              <a:buFont typeface="Arial"/>
              <a:buAutoNum type="arabicPeriod"/>
              <a:tabLst>
                <a:tab pos="318135" algn="l"/>
              </a:tabLst>
              <a:defRPr sz="1600" b="1" i="1">
                <a:solidFill>
                  <a:srgbClr val="800000"/>
                </a:solidFill>
                <a:latin typeface="Arial"/>
                <a:cs typeface="Arial"/>
              </a:defRPr>
            </a:pPr>
            <a:r>
              <a:rPr lang="pt-BR" dirty="0"/>
              <a:t>Taxonomia</a:t>
            </a:r>
            <a:endParaRPr lang="pt-BR" sz="16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1115"/>
              </a:spcBef>
              <a:buClr>
                <a:srgbClr val="800000"/>
              </a:buClr>
              <a:buFont typeface="Arial"/>
              <a:buAutoNum type="arabicPeriod"/>
              <a:tabLst>
                <a:tab pos="318135" algn="l"/>
              </a:tabLst>
              <a:defRPr sz="1600" b="1" i="1">
                <a:solidFill>
                  <a:srgbClr val="800000"/>
                </a:solidFill>
                <a:latin typeface="Arial"/>
                <a:cs typeface="Arial"/>
              </a:defRPr>
            </a:pPr>
            <a:r>
              <a:rPr lang="pt-BR" dirty="0"/>
              <a:t>Cadeia de suprimentos e responsabilidade corporativa</a:t>
            </a:r>
            <a:endParaRPr lang="pt-BR" sz="1600" dirty="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8076" y="734567"/>
          <a:ext cx="6303263" cy="260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064">
                <a:tc rowSpan="2"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Título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Devida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diligência</a:t>
                      </a:r>
                      <a:r>
                        <a:rPr dirty="0"/>
                        <a:t> ESG de </a:t>
                      </a:r>
                      <a:r>
                        <a:rPr dirty="0" err="1"/>
                        <a:t>empresas</a:t>
                      </a:r>
                      <a:r>
                        <a:rPr dirty="0"/>
                        <a:t> antes da </a:t>
                      </a:r>
                      <a:r>
                        <a:rPr dirty="0" err="1"/>
                        <a:t>aquisição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Revisão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2020.1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/>
                        <a:t>Data de </a:t>
                      </a:r>
                      <a:r>
                        <a:rPr dirty="0" err="1"/>
                        <a:t>conclusão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Set 2020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96416" y="1216405"/>
            <a:ext cx="5769610" cy="0"/>
          </a:xfrm>
          <a:custGeom>
            <a:avLst/>
            <a:gdLst/>
            <a:ahLst/>
            <a:cxnLst/>
            <a:rect l="l" t="t" r="r" b="b"/>
            <a:pathLst>
              <a:path w="5769609">
                <a:moveTo>
                  <a:pt x="0" y="0"/>
                </a:moveTo>
                <a:lnTo>
                  <a:pt x="576961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4" name="object 4"/>
          <p:cNvSpPr/>
          <p:nvPr/>
        </p:nvSpPr>
        <p:spPr>
          <a:xfrm>
            <a:off x="896416" y="1629409"/>
            <a:ext cx="5769610" cy="0"/>
          </a:xfrm>
          <a:custGeom>
            <a:avLst/>
            <a:gdLst/>
            <a:ahLst/>
            <a:cxnLst/>
            <a:rect l="l" t="t" r="r" b="b"/>
            <a:pathLst>
              <a:path w="5769609">
                <a:moveTo>
                  <a:pt x="0" y="0"/>
                </a:moveTo>
                <a:lnTo>
                  <a:pt x="576961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5" name="object 5"/>
          <p:cNvSpPr/>
          <p:nvPr/>
        </p:nvSpPr>
        <p:spPr>
          <a:xfrm>
            <a:off x="896416" y="2392933"/>
            <a:ext cx="5769610" cy="0"/>
          </a:xfrm>
          <a:custGeom>
            <a:avLst/>
            <a:gdLst/>
            <a:ahLst/>
            <a:cxnLst/>
            <a:rect l="l" t="t" r="r" b="b"/>
            <a:pathLst>
              <a:path w="5769609">
                <a:moveTo>
                  <a:pt x="0" y="0"/>
                </a:moveTo>
                <a:lnTo>
                  <a:pt x="576961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6" name="object 6"/>
          <p:cNvSpPr/>
          <p:nvPr/>
        </p:nvSpPr>
        <p:spPr>
          <a:xfrm>
            <a:off x="896416" y="2805937"/>
            <a:ext cx="5769610" cy="0"/>
          </a:xfrm>
          <a:custGeom>
            <a:avLst/>
            <a:gdLst/>
            <a:ahLst/>
            <a:cxnLst/>
            <a:rect l="l" t="t" r="r" b="b"/>
            <a:pathLst>
              <a:path w="5769609">
                <a:moveTo>
                  <a:pt x="0" y="0"/>
                </a:moveTo>
                <a:lnTo>
                  <a:pt x="576961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7" name="object 7"/>
          <p:cNvSpPr txBox="1"/>
          <p:nvPr/>
        </p:nvSpPr>
        <p:spPr>
          <a:xfrm>
            <a:off x="920410" y="1303982"/>
            <a:ext cx="5760085" cy="2085186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1600" b="1" i="1">
                <a:solidFill>
                  <a:srgbClr val="AF002C"/>
                </a:solidFill>
                <a:latin typeface="Arial"/>
                <a:cs typeface="Arial"/>
              </a:defRPr>
            </a:pPr>
            <a:r>
              <a:rPr lang="pt-BR" dirty="0"/>
              <a:t>Objetivo e Introdução</a:t>
            </a:r>
            <a:endParaRPr lang="pt-BR" sz="1600" dirty="0">
              <a:latin typeface="Arial"/>
              <a:cs typeface="Arial"/>
            </a:endParaRPr>
          </a:p>
          <a:p>
            <a:pPr marL="12700" marR="6985">
              <a:lnSpc>
                <a:spcPct val="101800"/>
              </a:lnSpc>
              <a:spcBef>
                <a:spcPts val="930"/>
              </a:spcBef>
              <a:defRPr sz="1100">
                <a:latin typeface="Calibri"/>
                <a:cs typeface="Calibri"/>
              </a:defRPr>
            </a:pPr>
            <a:r>
              <a:rPr lang="pt-BR" dirty="0"/>
              <a:t>Antes de qualquer aquisição, fusão ou joint venture, o Bureau Veritas realiza uma due diligence de CSR. Os resultados desta due diligence são considerados no processo de tomada de decisão.</a:t>
            </a:r>
          </a:p>
          <a:p>
            <a:pPr>
              <a:lnSpc>
                <a:spcPct val="100000"/>
              </a:lnSpc>
            </a:pPr>
            <a:endParaRPr lang="pt-BR"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pt-BR"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lang="pt-BR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defRPr sz="1600" b="1" i="1">
                <a:solidFill>
                  <a:srgbClr val="AF002C"/>
                </a:solidFill>
                <a:latin typeface="Arial"/>
                <a:cs typeface="Arial"/>
              </a:defRPr>
            </a:pPr>
            <a:r>
              <a:rPr lang="pt-BR" dirty="0"/>
              <a:t>Escopo</a:t>
            </a:r>
            <a:endParaRPr lang="pt-BR"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lang="pt-BR" sz="1950" dirty="0">
              <a:latin typeface="Times New Roman"/>
              <a:cs typeface="Times New Roman"/>
            </a:endParaRPr>
          </a:p>
          <a:p>
            <a:pPr marL="12700" marR="5080">
              <a:lnSpc>
                <a:spcPct val="101800"/>
              </a:lnSpc>
              <a:defRPr sz="1100">
                <a:latin typeface="Calibri"/>
                <a:cs typeface="Calibri"/>
              </a:defRPr>
            </a:pPr>
            <a:r>
              <a:rPr lang="pt-BR" dirty="0"/>
              <a:t>Esta política se aplica a todas as aquisições, fusões e empreendimentos conjuntos. No entanto, as regras e regulamentos locais podem fornecer mais critérios a serem avaliados.</a:t>
            </a:r>
          </a:p>
        </p:txBody>
      </p:sp>
      <p:sp>
        <p:nvSpPr>
          <p:cNvPr id="8" name="object 8"/>
          <p:cNvSpPr/>
          <p:nvPr/>
        </p:nvSpPr>
        <p:spPr>
          <a:xfrm>
            <a:off x="896416" y="3673475"/>
            <a:ext cx="5769610" cy="0"/>
          </a:xfrm>
          <a:custGeom>
            <a:avLst/>
            <a:gdLst/>
            <a:ahLst/>
            <a:cxnLst/>
            <a:rect l="l" t="t" r="r" b="b"/>
            <a:pathLst>
              <a:path w="5769609">
                <a:moveTo>
                  <a:pt x="0" y="0"/>
                </a:moveTo>
                <a:lnTo>
                  <a:pt x="576961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9" name="object 9"/>
          <p:cNvSpPr/>
          <p:nvPr/>
        </p:nvSpPr>
        <p:spPr>
          <a:xfrm>
            <a:off x="896416" y="4054475"/>
            <a:ext cx="5769610" cy="0"/>
          </a:xfrm>
          <a:custGeom>
            <a:avLst/>
            <a:gdLst/>
            <a:ahLst/>
            <a:cxnLst/>
            <a:rect l="l" t="t" r="r" b="b"/>
            <a:pathLst>
              <a:path w="5769609">
                <a:moveTo>
                  <a:pt x="0" y="0"/>
                </a:moveTo>
                <a:lnTo>
                  <a:pt x="576961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0" name="object 10"/>
          <p:cNvSpPr txBox="1"/>
          <p:nvPr/>
        </p:nvSpPr>
        <p:spPr>
          <a:xfrm>
            <a:off x="922950" y="3749675"/>
            <a:ext cx="5757545" cy="124649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1600" b="1" i="1">
                <a:solidFill>
                  <a:srgbClr val="AF002C"/>
                </a:solidFill>
                <a:latin typeface="Arial"/>
                <a:cs typeface="Arial"/>
              </a:defRPr>
            </a:pPr>
            <a:r>
              <a:rPr lang="pt-BR" dirty="0"/>
              <a:t>Funções e Responsabilidades</a:t>
            </a:r>
            <a:endParaRPr lang="pt-BR"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lang="pt-BR" sz="2050" dirty="0">
              <a:latin typeface="Times New Roman"/>
              <a:cs typeface="Times New Roman"/>
            </a:endParaRPr>
          </a:p>
          <a:p>
            <a:pPr marL="12700" marR="6985">
              <a:lnSpc>
                <a:spcPct val="101800"/>
              </a:lnSpc>
              <a:defRPr sz="1100">
                <a:latin typeface="Calibri"/>
                <a:cs typeface="Calibri"/>
              </a:defRPr>
            </a:pPr>
            <a:r>
              <a:rPr lang="pt-BR" dirty="0"/>
              <a:t>A implementação atempada desta política, atendendo ao cronograma de aquisições, é da responsabilidade da área de Fusões e Aquisições.</a:t>
            </a:r>
          </a:p>
          <a:p>
            <a:pPr marL="12700" marR="5080">
              <a:lnSpc>
                <a:spcPct val="101800"/>
              </a:lnSpc>
              <a:defRPr sz="1100">
                <a:latin typeface="Calibri"/>
                <a:cs typeface="Calibri"/>
              </a:defRPr>
            </a:pPr>
            <a:r>
              <a:rPr lang="pt-BR" dirty="0"/>
              <a:t>O departamento de CSR, auxiliado pelos responsáveis pelo tema (Recursos Humanos, Saúde e Segurança, Meio Ambiente, Digital, ...) dará suporte ao departamento de M&amp;A.</a:t>
            </a:r>
          </a:p>
        </p:txBody>
      </p:sp>
      <p:sp>
        <p:nvSpPr>
          <p:cNvPr id="11" name="object 11"/>
          <p:cNvSpPr/>
          <p:nvPr/>
        </p:nvSpPr>
        <p:spPr>
          <a:xfrm>
            <a:off x="896416" y="5121275"/>
            <a:ext cx="5769610" cy="0"/>
          </a:xfrm>
          <a:custGeom>
            <a:avLst/>
            <a:gdLst/>
            <a:ahLst/>
            <a:cxnLst/>
            <a:rect l="l" t="t" r="r" b="b"/>
            <a:pathLst>
              <a:path w="5769609">
                <a:moveTo>
                  <a:pt x="0" y="0"/>
                </a:moveTo>
                <a:lnTo>
                  <a:pt x="576961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2" name="object 12"/>
          <p:cNvSpPr/>
          <p:nvPr/>
        </p:nvSpPr>
        <p:spPr>
          <a:xfrm>
            <a:off x="896416" y="5578475"/>
            <a:ext cx="5769610" cy="0"/>
          </a:xfrm>
          <a:custGeom>
            <a:avLst/>
            <a:gdLst/>
            <a:ahLst/>
            <a:cxnLst/>
            <a:rect l="l" t="t" r="r" b="b"/>
            <a:pathLst>
              <a:path w="5769609">
                <a:moveTo>
                  <a:pt x="0" y="0"/>
                </a:moveTo>
                <a:lnTo>
                  <a:pt x="576961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/>
          <a:lstStyle/>
          <a:p>
            <a:endParaRPr lang="pt-BR" dirty="0"/>
          </a:p>
        </p:txBody>
      </p:sp>
      <p:sp>
        <p:nvSpPr>
          <p:cNvPr id="13" name="object 13"/>
          <p:cNvSpPr txBox="1"/>
          <p:nvPr/>
        </p:nvSpPr>
        <p:spPr>
          <a:xfrm>
            <a:off x="882650" y="5197475"/>
            <a:ext cx="5759450" cy="4803816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12700">
              <a:lnSpc>
                <a:spcPct val="100000"/>
              </a:lnSpc>
              <a:defRPr sz="1600" b="1" i="1">
                <a:solidFill>
                  <a:srgbClr val="AF002C"/>
                </a:solidFill>
                <a:latin typeface="Arial"/>
                <a:cs typeface="Arial"/>
              </a:defRPr>
            </a:pPr>
            <a:r>
              <a:rPr lang="pt-BR" dirty="0"/>
              <a:t>CSR Due Diligence</a:t>
            </a:r>
            <a:endParaRPr lang="pt-BR"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lang="pt-BR" sz="1950" dirty="0">
              <a:latin typeface="Times New Roman"/>
              <a:cs typeface="Times New Roman"/>
            </a:endParaRPr>
          </a:p>
          <a:p>
            <a:pPr marL="12700" marR="5080">
              <a:lnSpc>
                <a:spcPct val="101800"/>
              </a:lnSpc>
              <a:defRPr sz="1100">
                <a:latin typeface="Calibri"/>
                <a:cs typeface="Calibri"/>
              </a:defRPr>
            </a:pPr>
            <a:r>
              <a:rPr lang="pt-BR" dirty="0"/>
              <a:t>Antes de tomar a decisão de adquirir uma empresa, o departamento de Fusões e Aquisições do Bureau Veritas solicitará que a empresa responda ao questionário de devida diligência de CSR sobre os seguintes tópicos de CSR:</a:t>
            </a: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lang="pt-BR" sz="1250"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Arial"/>
              <a:buAutoNum type="arabicPeriod"/>
              <a:tabLst>
                <a:tab pos="469900" algn="l"/>
              </a:tabLst>
              <a:defRPr sz="1000" b="1">
                <a:latin typeface="Arial"/>
                <a:cs typeface="Arial"/>
              </a:defRPr>
            </a:pPr>
            <a:r>
              <a:rPr lang="pt-BR" dirty="0"/>
              <a:t>Sistema de Gestão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CSR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>
              <a:lnSpc>
                <a:spcPct val="100000"/>
              </a:lnSpc>
              <a:spcBef>
                <a:spcPts val="330"/>
              </a:spcBef>
              <a:defRPr sz="1100" i="1">
                <a:latin typeface="Calibri"/>
                <a:cs typeface="Calibri"/>
              </a:defRPr>
            </a:pPr>
            <a:r>
              <a:rPr lang="pt-BR" dirty="0"/>
              <a:t>Inclui envolvimento do Executivo de CSR, promessas de CSR, relatórios de CSR e classificações de CSR.</a:t>
            </a:r>
            <a:endParaRPr lang="pt-BR"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lang="pt-BR" sz="1250"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Arial"/>
              <a:buAutoNum type="arabicPeriod" startAt="2"/>
              <a:tabLst>
                <a:tab pos="469900" algn="l"/>
              </a:tabLst>
              <a:defRPr sz="1000" b="1">
                <a:latin typeface="Arial"/>
                <a:cs typeface="Arial"/>
              </a:defRPr>
            </a:pPr>
            <a:r>
              <a:rPr lang="pt-BR" dirty="0"/>
              <a:t>Ambiente</a:t>
            </a:r>
            <a:endParaRPr lang="pt-BR" sz="10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330"/>
              </a:spcBef>
              <a:defRPr sz="1100" i="1">
                <a:latin typeface="Calibri"/>
                <a:cs typeface="Calibri"/>
              </a:defRPr>
            </a:pPr>
            <a:r>
              <a:rPr lang="pt-BR" dirty="0"/>
              <a:t>Inclui certificação ISO 14001, gestão de resíduos, biodiversidade, emissões de CO2, Clima.</a:t>
            </a:r>
            <a:endParaRPr lang="pt-BR"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lang="pt-BR" sz="1250"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Arial"/>
              <a:buAutoNum type="arabicPeriod" startAt="3"/>
              <a:tabLst>
                <a:tab pos="469900" algn="l"/>
              </a:tabLst>
              <a:defRPr sz="1000" b="1">
                <a:latin typeface="Arial"/>
                <a:cs typeface="Arial"/>
              </a:defRPr>
            </a:pPr>
            <a:r>
              <a:rPr lang="pt-BR" dirty="0"/>
              <a:t>Social</a:t>
            </a:r>
            <a:endParaRPr lang="pt-BR" sz="10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334"/>
              </a:spcBef>
              <a:defRPr sz="1100" i="1">
                <a:latin typeface="Calibri"/>
                <a:cs typeface="Calibri"/>
              </a:defRPr>
            </a:pPr>
            <a:r>
              <a:rPr lang="pt-BR" dirty="0"/>
              <a:t>Inclui diversidade, antidiscriminação, treinamento, retenção e gestão de talentos.</a:t>
            </a:r>
            <a:endParaRPr lang="pt-BR"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lang="pt-BR" sz="1250"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Arial"/>
              <a:buAutoNum type="arabicPeriod" startAt="4"/>
              <a:tabLst>
                <a:tab pos="469900" algn="l"/>
              </a:tabLst>
              <a:defRPr sz="1000" b="1">
                <a:latin typeface="Arial"/>
                <a:cs typeface="Arial"/>
              </a:defRPr>
            </a:pPr>
            <a:r>
              <a:rPr lang="pt-BR" dirty="0"/>
              <a:t>Segurança</a:t>
            </a:r>
            <a:endParaRPr lang="pt-BR" sz="10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330"/>
              </a:spcBef>
              <a:defRPr sz="1100" i="1">
                <a:latin typeface="Calibri"/>
                <a:cs typeface="Calibri"/>
              </a:defRPr>
            </a:pPr>
            <a:r>
              <a:rPr lang="pt-BR" dirty="0"/>
              <a:t>Inclui a certificação ISO 45001, prevenção de acidentes, regras de segurança cardinais, indicadores.</a:t>
            </a:r>
            <a:endParaRPr lang="pt-BR"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lang="pt-BR" sz="1250"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Arial"/>
              <a:buAutoNum type="arabicPeriod" startAt="5"/>
              <a:tabLst>
                <a:tab pos="469900" algn="l"/>
              </a:tabLst>
              <a:defRPr sz="1000" b="1">
                <a:latin typeface="Arial"/>
                <a:cs typeface="Arial"/>
              </a:defRPr>
            </a:pPr>
            <a:r>
              <a:rPr lang="pt-BR" dirty="0"/>
              <a:t>Governança</a:t>
            </a:r>
            <a:endParaRPr lang="pt-BR" sz="10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330"/>
              </a:spcBef>
              <a:defRPr sz="1100" i="1">
                <a:latin typeface="Calibri"/>
                <a:cs typeface="Calibri"/>
              </a:defRPr>
            </a:pPr>
            <a:r>
              <a:rPr lang="pt-BR" dirty="0"/>
              <a:t>Inclui a certificação ISO 9001, direitos humanos, código de ética, experiência do cliente.</a:t>
            </a:r>
            <a:endParaRPr lang="pt-BR"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lang="pt-BR" sz="1250"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Arial"/>
              <a:buAutoNum type="arabicPeriod" startAt="6"/>
              <a:tabLst>
                <a:tab pos="469900" algn="l"/>
              </a:tabLst>
              <a:defRPr sz="1000" b="1">
                <a:latin typeface="Arial"/>
                <a:cs typeface="Arial"/>
              </a:defRPr>
            </a:pPr>
            <a:r>
              <a:rPr lang="pt-BR" dirty="0"/>
              <a:t>Sistemas de Informação - Proteção de Dados</a:t>
            </a:r>
            <a:endParaRPr lang="pt-BR" sz="10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330"/>
              </a:spcBef>
              <a:defRPr sz="1100" i="1">
                <a:latin typeface="Calibri"/>
                <a:cs typeface="Calibri"/>
              </a:defRPr>
            </a:pPr>
            <a:r>
              <a:rPr lang="pt-BR" dirty="0"/>
              <a:t>Inclui certificação USI 27001, segurança cibernética, privacidade de dados e treinamento.</a:t>
            </a:r>
            <a:endParaRPr lang="pt-BR" sz="11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3657472" y="10133598"/>
            <a:ext cx="234314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r>
              <a:rPr lang="pt-BR" dirty="0"/>
              <a:t>2/3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83284" y="449579"/>
          <a:ext cx="6302958" cy="260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063">
                <a:tc rowSpan="2"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Título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Devida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diligência</a:t>
                      </a:r>
                      <a:r>
                        <a:rPr dirty="0"/>
                        <a:t> ESG de </a:t>
                      </a:r>
                      <a:r>
                        <a:rPr dirty="0" err="1"/>
                        <a:t>empresas</a:t>
                      </a:r>
                      <a:r>
                        <a:rPr dirty="0"/>
                        <a:t> antes da </a:t>
                      </a:r>
                      <a:r>
                        <a:rPr dirty="0" err="1"/>
                        <a:t>aquisição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Revisão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2020.1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/>
                        <a:t>Data de </a:t>
                      </a:r>
                      <a:r>
                        <a:rPr dirty="0" err="1"/>
                        <a:t>conclusão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Set 2020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3657472" y="9915855"/>
            <a:ext cx="234314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25400">
              <a:lnSpc>
                <a:spcPct val="100000"/>
              </a:lnSpc>
            </a:pPr>
            <a:r>
              <a:rPr lang="pt-BR" dirty="0"/>
              <a:t>3/3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1247511"/>
            <a:ext cx="5758815" cy="177418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469265" indent="-227965">
              <a:lnSpc>
                <a:spcPct val="100000"/>
              </a:lnSpc>
              <a:buFont typeface="Arial"/>
              <a:buAutoNum type="arabicPeriod" startAt="7"/>
              <a:tabLst>
                <a:tab pos="469900" algn="l"/>
              </a:tabLst>
              <a:defRPr sz="1000" b="1">
                <a:latin typeface="Arial"/>
                <a:cs typeface="Arial"/>
              </a:defRPr>
            </a:pPr>
            <a:r>
              <a:rPr lang="pt-BR" dirty="0"/>
              <a:t>Taxonomia</a:t>
            </a:r>
            <a:endParaRPr lang="pt-BR" sz="10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330"/>
              </a:spcBef>
              <a:defRPr sz="1100" i="1">
                <a:latin typeface="Calibri"/>
                <a:cs typeface="Calibri"/>
              </a:defRPr>
            </a:pPr>
            <a:r>
              <a:rPr lang="pt-BR" dirty="0"/>
              <a:t>Inclui relatórios de receita, capex e opex de acordo com os objetivos da taxonomia</a:t>
            </a:r>
            <a:endParaRPr lang="pt-BR"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lang="pt-BR" sz="1250" dirty="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Arial"/>
              <a:buAutoNum type="arabicPeriod" startAt="8"/>
              <a:tabLst>
                <a:tab pos="469900" algn="l"/>
              </a:tabLst>
              <a:defRPr sz="1000" b="1">
                <a:latin typeface="Arial"/>
                <a:cs typeface="Arial"/>
              </a:defRPr>
            </a:pPr>
            <a:r>
              <a:rPr lang="pt-BR" dirty="0"/>
              <a:t>Cadeia de suprimentos e responsabilidade corporativa</a:t>
            </a:r>
            <a:endParaRPr lang="pt-BR" sz="10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330"/>
              </a:spcBef>
              <a:defRPr sz="1100" i="1">
                <a:latin typeface="Calibri"/>
                <a:cs typeface="Calibri"/>
              </a:defRPr>
            </a:pPr>
            <a:r>
              <a:rPr lang="pt-BR" dirty="0"/>
              <a:t>Inclui código de conduta do fornecedor</a:t>
            </a:r>
            <a:endParaRPr lang="pt-BR"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pt-BR"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defRPr sz="1100">
                <a:latin typeface="Calibri"/>
                <a:cs typeface="Calibri"/>
              </a:defRPr>
            </a:pPr>
            <a:r>
              <a:rPr lang="pt-BR" dirty="0"/>
              <a:t>A empresa também pode ser obrigada a responder a listas de verificação complementares.</a:t>
            </a: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lang="pt-BR" sz="11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899"/>
              </a:lnSpc>
              <a:defRPr sz="1100">
                <a:latin typeface="Calibri"/>
                <a:cs typeface="Calibri"/>
              </a:defRPr>
            </a:pPr>
            <a:r>
              <a:rPr lang="pt-BR" dirty="0"/>
              <a:t>O nível de resposta a estes 8 critérios será considerado para definir a recomendação final a respeito da potencial aquisição do alvo em avaliação.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83284" y="449579"/>
          <a:ext cx="6302958" cy="260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063">
                <a:tc rowSpan="2"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Título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Devida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diligência</a:t>
                      </a:r>
                      <a:r>
                        <a:rPr dirty="0"/>
                        <a:t> ESG de </a:t>
                      </a:r>
                      <a:r>
                        <a:rPr dirty="0" err="1"/>
                        <a:t>empresas</a:t>
                      </a:r>
                      <a:r>
                        <a:rPr dirty="0"/>
                        <a:t> antes da </a:t>
                      </a:r>
                      <a:r>
                        <a:rPr dirty="0" err="1"/>
                        <a:t>aquisição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 err="1"/>
                        <a:t>Revisão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2020.1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>
                          <a:latin typeface="Calibri"/>
                          <a:cs typeface="Calibri"/>
                        </a:defRPr>
                      </a:pPr>
                      <a:r>
                        <a:rPr dirty="0"/>
                        <a:t>Data de </a:t>
                      </a:r>
                      <a:r>
                        <a:rPr dirty="0" err="1"/>
                        <a:t>conclusão</a:t>
                      </a:r>
                      <a:r>
                        <a:rPr dirty="0"/>
                        <a:t>: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defRPr sz="800" i="1">
                          <a:latin typeface="Calibri"/>
                          <a:cs typeface="Calibri"/>
                        </a:defRPr>
                      </a:pPr>
                      <a:r>
                        <a:rPr dirty="0"/>
                        <a:t>Set 2020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4A3A3F05E8FEA4380E53D553C51BB8D" ma:contentTypeVersion="13" ma:contentTypeDescription="Crie um novo documento." ma:contentTypeScope="" ma:versionID="5ebc699f8fc1175bbc3ce44003042e22">
  <xsd:schema xmlns:xsd="http://www.w3.org/2001/XMLSchema" xmlns:xs="http://www.w3.org/2001/XMLSchema" xmlns:p="http://schemas.microsoft.com/office/2006/metadata/properties" xmlns:ns2="0ecd2f69-ebe0-4b07-9c37-48d185506621" xmlns:ns3="e9abf372-03ef-4224-8747-f009b1a8a24f" targetNamespace="http://schemas.microsoft.com/office/2006/metadata/properties" ma:root="true" ma:fieldsID="6e6f36cb8f4847cb6cdeafdcc0284cb2" ns2:_="" ns3:_="">
    <xsd:import namespace="0ecd2f69-ebe0-4b07-9c37-48d185506621"/>
    <xsd:import namespace="e9abf372-03ef-4224-8747-f009b1a8a2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d2f69-ebe0-4b07-9c37-48d1855066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abf372-03ef-4224-8747-f009b1a8a24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A11B03-3CCE-4238-B688-9C06944D8EC3}"/>
</file>

<file path=customXml/itemProps2.xml><?xml version="1.0" encoding="utf-8"?>
<ds:datastoreItem xmlns:ds="http://schemas.openxmlformats.org/officeDocument/2006/customXml" ds:itemID="{3396E073-CC1B-407A-804D-0BD7EAF5C032}"/>
</file>

<file path=customXml/itemProps3.xml><?xml version="1.0" encoding="utf-8"?>
<ds:datastoreItem xmlns:ds="http://schemas.openxmlformats.org/officeDocument/2006/customXml" ds:itemID="{29741EC5-4864-46CF-8796-4E23FF33EF5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474</Words>
  <Application>Microsoft Office PowerPoint</Application>
  <PresentationFormat>Personalizar</PresentationFormat>
  <Paragraphs>98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Wendy Dashwood-Quick</dc:creator>
  <cp:lastModifiedBy>Claudia Leite</cp:lastModifiedBy>
  <cp:revision>9</cp:revision>
  <dcterms:created xsi:type="dcterms:W3CDTF">2021-09-25T14:57:19Z</dcterms:created>
  <dcterms:modified xsi:type="dcterms:W3CDTF">2021-09-28T17:20:46Z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2020-12-10T00:00:00Z</vt:filetime>
  </property>
  <property fmtid="{D5CDD505-2E9C-101B-9397-08002B2CF9AE}" pid="3" name="LastSaved">
    <vt:filetime>2021-09-25T00:00:00Z</vt:filetime>
  </property>
  <property fmtid="{D5CDD505-2E9C-101B-9397-08002B2CF9AE}" pid="4" name="ContentTypeId">
    <vt:lpwstr>0x010100B4A3A3F05E8FEA4380E53D553C51BB8D</vt:lpwstr>
  </property>
</Properties>
</file>